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9" r:id="rId3"/>
    <p:sldId id="257" r:id="rId4"/>
    <p:sldId id="258" r:id="rId5"/>
    <p:sldId id="274" r:id="rId6"/>
    <p:sldId id="271" r:id="rId7"/>
    <p:sldId id="259" r:id="rId8"/>
    <p:sldId id="270" r:id="rId9"/>
    <p:sldId id="272" r:id="rId10"/>
    <p:sldId id="260" r:id="rId11"/>
    <p:sldId id="263" r:id="rId12"/>
    <p:sldId id="261" r:id="rId13"/>
    <p:sldId id="273" r:id="rId14"/>
    <p:sldId id="262" r:id="rId15"/>
    <p:sldId id="264" r:id="rId16"/>
    <p:sldId id="265" r:id="rId17"/>
    <p:sldId id="266" r:id="rId18"/>
    <p:sldId id="267" r:id="rId19"/>
    <p:sldId id="268" r:id="rId20"/>
  </p:sldIdLst>
  <p:sldSz cx="12192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8EBC341-83E2-49B7-9A12-C710FC4B9473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3" y="685800"/>
            <a:ext cx="6096003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ymbol zastępczy notatek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E9CA3A7-AA69-4A6A-934E-63B8DE8D119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793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E01EE9D-BB34-48DF-A5E4-A57CC043924B}" type="slidenum">
              <a:t>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1F3065-16AD-4990-A3E3-8DDCC4436C90}" type="slidenum">
              <a:t>4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ójkąt prostokątny 9"/>
          <p:cNvSpPr/>
          <p:nvPr/>
        </p:nvSpPr>
        <p:spPr>
          <a:xfrm>
            <a:off x="0" y="4664144"/>
            <a:ext cx="12201451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*/ f7 f0 1"/>
              <a:gd name="f14" fmla="*/ f8 f0 1"/>
              <a:gd name="f15" fmla="*/ f9 f0 1"/>
              <a:gd name="f16" fmla="?: f10 f3 1"/>
              <a:gd name="f17" fmla="?: f11 f4 1"/>
              <a:gd name="f18" fmla="?: f12 f5 1"/>
              <a:gd name="f19" fmla="*/ f13 1 f2"/>
              <a:gd name="f20" fmla="*/ f14 1 f2"/>
              <a:gd name="f21" fmla="*/ f15 1 f2"/>
              <a:gd name="f22" fmla="*/ f16 1 21600"/>
              <a:gd name="f23" fmla="*/ f17 1 21600"/>
              <a:gd name="f24" fmla="*/ 21600 f16 1"/>
              <a:gd name="f25" fmla="*/ 21600 f17 1"/>
              <a:gd name="f26" fmla="+- f19 0 f1"/>
              <a:gd name="f27" fmla="+- f20 0 f1"/>
              <a:gd name="f28" fmla="+- f21 0 f1"/>
              <a:gd name="f29" fmla="min f23 f22"/>
              <a:gd name="f30" fmla="*/ f24 1 f18"/>
              <a:gd name="f31" fmla="*/ f25 1 f18"/>
              <a:gd name="f32" fmla="val f30"/>
              <a:gd name="f33" fmla="val f31"/>
              <a:gd name="f34" fmla="*/ f6 f29 1"/>
              <a:gd name="f35" fmla="+- f33 0 f6"/>
              <a:gd name="f36" fmla="+- f32 0 f6"/>
              <a:gd name="f37" fmla="*/ f33 f29 1"/>
              <a:gd name="f38" fmla="*/ f32 f29 1"/>
              <a:gd name="f39" fmla="*/ f35 1 2"/>
              <a:gd name="f40" fmla="*/ f36 1 2"/>
              <a:gd name="f41" fmla="*/ f36 1 12"/>
              <a:gd name="f42" fmla="*/ f35 7 1"/>
              <a:gd name="f43" fmla="*/ f36 7 1"/>
              <a:gd name="f44" fmla="*/ f35 11 1"/>
              <a:gd name="f45" fmla="+- f6 f39 0"/>
              <a:gd name="f46" fmla="+- f6 f40 0"/>
              <a:gd name="f47" fmla="*/ f42 1 12"/>
              <a:gd name="f48" fmla="*/ f43 1 12"/>
              <a:gd name="f49" fmla="*/ f44 1 12"/>
              <a:gd name="f50" fmla="*/ f41 f29 1"/>
              <a:gd name="f51" fmla="*/ f47 f29 1"/>
              <a:gd name="f52" fmla="*/ f48 f29 1"/>
              <a:gd name="f53" fmla="*/ f49 f29 1"/>
              <a:gd name="f54" fmla="*/ f46 f29 1"/>
              <a:gd name="f55" fmla="*/ f45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4"/>
              </a:cxn>
              <a:cxn ang="f27">
                <a:pos x="f34" y="f37"/>
              </a:cxn>
              <a:cxn ang="f27">
                <a:pos x="f38" y="f37"/>
              </a:cxn>
              <a:cxn ang="f28">
                <a:pos x="f54" y="f55"/>
              </a:cxn>
            </a:cxnLst>
            <a:rect l="f50" t="f51" r="f52" b="f53"/>
            <a:pathLst>
              <a:path>
                <a:moveTo>
                  <a:pt x="f34" y="f37"/>
                </a:moveTo>
                <a:lnTo>
                  <a:pt x="f34" y="f34"/>
                </a:lnTo>
                <a:lnTo>
                  <a:pt x="f38" y="f37"/>
                </a:lnTo>
                <a:close/>
              </a:path>
            </a:pathLst>
          </a:custGeom>
          <a:gradFill>
            <a:gsLst>
              <a:gs pos="0">
                <a:srgbClr val="007897"/>
              </a:gs>
              <a:gs pos="50000">
                <a:srgbClr val="4ABBE0"/>
              </a:gs>
              <a:gs pos="100000">
                <a:srgbClr val="007897"/>
              </a:gs>
            </a:gsLst>
            <a:lin ang="30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Lucida Sans Unicode"/>
            </a:endParaRPr>
          </a:p>
        </p:txBody>
      </p:sp>
      <p:sp>
        <p:nvSpPr>
          <p:cNvPr id="3" name="Tytuł 8"/>
          <p:cNvSpPr txBox="1">
            <a:spLocks noGrp="1"/>
          </p:cNvSpPr>
          <p:nvPr>
            <p:ph type="ctrTitle"/>
          </p:nvPr>
        </p:nvSpPr>
        <p:spPr>
          <a:xfrm>
            <a:off x="914400" y="1752603"/>
            <a:ext cx="10363196" cy="1829760"/>
          </a:xfrm>
        </p:spPr>
        <p:txBody>
          <a:bodyPr anchor="b"/>
          <a:lstStyle>
            <a:lvl1pPr algn="r">
              <a:defRPr sz="48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Podtytuł 16"/>
          <p:cNvSpPr txBox="1">
            <a:spLocks noGrp="1"/>
          </p:cNvSpPr>
          <p:nvPr>
            <p:ph type="subTitle" idx="1"/>
          </p:nvPr>
        </p:nvSpPr>
        <p:spPr>
          <a:xfrm>
            <a:off x="914400" y="3611605"/>
            <a:ext cx="10363196" cy="1199701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rgbClr val="464646"/>
                </a:solidFill>
              </a:defRPr>
            </a:lvl1pPr>
          </a:lstStyle>
          <a:p>
            <a:pPr lvl="0"/>
            <a:r>
              <a:rPr lang="pl-PL"/>
              <a:t>Kliknij, aby edytować styl wzorca podtytułu</a:t>
            </a:r>
            <a:endParaRPr lang="en-US"/>
          </a:p>
        </p:txBody>
      </p:sp>
      <p:grpSp>
        <p:nvGrpSpPr>
          <p:cNvPr id="5" name="Grupa 1"/>
          <p:cNvGrpSpPr/>
          <p:nvPr/>
        </p:nvGrpSpPr>
        <p:grpSpPr>
          <a:xfrm>
            <a:off x="-5020" y="4953003"/>
            <a:ext cx="12197016" cy="1912092"/>
            <a:chOff x="-5020" y="4953003"/>
            <a:chExt cx="12197016" cy="1912092"/>
          </a:xfrm>
        </p:grpSpPr>
        <p:sp>
          <p:nvSpPr>
            <p:cNvPr id="6" name="Dowolny kształt 6"/>
            <p:cNvSpPr/>
            <p:nvPr/>
          </p:nvSpPr>
          <p:spPr>
            <a:xfrm>
              <a:off x="2250018" y="4953003"/>
              <a:ext cx="9941978" cy="4881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7"/>
                <a:gd name="f7" fmla="val 367"/>
                <a:gd name="f8" fmla="val 218"/>
                <a:gd name="f9" fmla="+- 0 0 -90"/>
                <a:gd name="f10" fmla="*/ f3 1 4697"/>
                <a:gd name="f11" fmla="*/ f4 1 367"/>
                <a:gd name="f12" fmla="+- f7 0 f5"/>
                <a:gd name="f13" fmla="+- f6 0 f5"/>
                <a:gd name="f14" fmla="*/ f9 f0 1"/>
                <a:gd name="f15" fmla="*/ f13 1 4697"/>
                <a:gd name="f16" fmla="*/ f12 1 367"/>
                <a:gd name="f17" fmla="*/ f14 1 f2"/>
                <a:gd name="f18" fmla="*/ 4697 1 f15"/>
                <a:gd name="f19" fmla="*/ 0 1 f16"/>
                <a:gd name="f20" fmla="*/ 367 1 f16"/>
                <a:gd name="f21" fmla="*/ 0 1 f15"/>
                <a:gd name="f22" fmla="*/ 218 1 f16"/>
                <a:gd name="f23" fmla="+- f17 0 f1"/>
                <a:gd name="f24" fmla="*/ f21 f10 1"/>
                <a:gd name="f25" fmla="*/ f18 f10 1"/>
                <a:gd name="f26" fmla="*/ f20 f11 1"/>
                <a:gd name="f27" fmla="*/ f19 f11 1"/>
                <a:gd name="f28" fmla="*/ f22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25" y="f27"/>
                </a:cxn>
                <a:cxn ang="f23">
                  <a:pos x="f25" y="f26"/>
                </a:cxn>
                <a:cxn ang="f23">
                  <a:pos x="f24" y="f28"/>
                </a:cxn>
                <a:cxn ang="f23">
                  <a:pos x="f25" y="f27"/>
                </a:cxn>
              </a:cxnLst>
              <a:rect l="f24" t="f27" r="f25" b="f26"/>
              <a:pathLst>
                <a:path w="4697" h="367">
                  <a:moveTo>
                    <a:pt x="f6" y="f5"/>
                  </a:moveTo>
                  <a:lnTo>
                    <a:pt x="f6" y="f7"/>
                  </a:lnTo>
                  <a:lnTo>
                    <a:pt x="f5" y="f8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9FCBD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ucida Sans Unicode"/>
              </a:endParaRPr>
            </a:p>
          </p:txBody>
        </p:sp>
        <p:sp>
          <p:nvSpPr>
            <p:cNvPr id="7" name="Dowolny kształt 7"/>
            <p:cNvSpPr/>
            <p:nvPr/>
          </p:nvSpPr>
          <p:spPr>
            <a:xfrm>
              <a:off x="47256" y="5237747"/>
              <a:ext cx="12144740" cy="7886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0"/>
                <a:gd name="f7" fmla="val 528"/>
                <a:gd name="f8" fmla="val 48"/>
                <a:gd name="f9" fmla="+- 0 0 -90"/>
                <a:gd name="f10" fmla="*/ f3 1 5760"/>
                <a:gd name="f11" fmla="*/ f4 1 528"/>
                <a:gd name="f12" fmla="+- f7 0 f5"/>
                <a:gd name="f13" fmla="+- f6 0 f5"/>
                <a:gd name="f14" fmla="*/ f9 f0 1"/>
                <a:gd name="f15" fmla="*/ f13 1 5760"/>
                <a:gd name="f16" fmla="*/ f12 1 528"/>
                <a:gd name="f17" fmla="*/ f14 1 f2"/>
                <a:gd name="f18" fmla="*/ 0 1 f15"/>
                <a:gd name="f19" fmla="*/ 0 1 f16"/>
                <a:gd name="f20" fmla="*/ 5760 1 f15"/>
                <a:gd name="f21" fmla="*/ 528 1 f16"/>
                <a:gd name="f22" fmla="*/ 48 1 f15"/>
                <a:gd name="f23" fmla="+- f17 0 f1"/>
                <a:gd name="f24" fmla="*/ f18 f10 1"/>
                <a:gd name="f25" fmla="*/ f20 f10 1"/>
                <a:gd name="f26" fmla="*/ f21 f11 1"/>
                <a:gd name="f27" fmla="*/ f19 f11 1"/>
                <a:gd name="f28" fmla="*/ f22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24" y="f27"/>
                </a:cxn>
                <a:cxn ang="f23">
                  <a:pos x="f25" y="f27"/>
                </a:cxn>
                <a:cxn ang="f23">
                  <a:pos x="f25" y="f26"/>
                </a:cxn>
                <a:cxn ang="f23">
                  <a:pos x="f28" y="f27"/>
                </a:cxn>
              </a:cxnLst>
              <a:rect l="f24" t="f27" r="f25" b="f26"/>
              <a:pathLst>
                <a:path w="5760" h="528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8" y="f5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ucida Sans Unicode"/>
              </a:endParaRPr>
            </a:p>
          </p:txBody>
        </p:sp>
        <p:sp>
          <p:nvSpPr>
            <p:cNvPr id="8" name="Dowolny kształt 10"/>
            <p:cNvSpPr/>
            <p:nvPr/>
          </p:nvSpPr>
          <p:spPr>
            <a:xfrm>
              <a:off x="0" y="5000981"/>
              <a:ext cx="12191996" cy="18641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0"/>
                <a:gd name="f7" fmla="val 1248"/>
                <a:gd name="f8" fmla="val 528"/>
                <a:gd name="f9" fmla="+- 0 0 -90"/>
                <a:gd name="f10" fmla="*/ f3 1 5760"/>
                <a:gd name="f11" fmla="*/ f4 1 1248"/>
                <a:gd name="f12" fmla="+- f7 0 f5"/>
                <a:gd name="f13" fmla="+- f6 0 f5"/>
                <a:gd name="f14" fmla="*/ f9 f0 1"/>
                <a:gd name="f15" fmla="*/ f13 1 5760"/>
                <a:gd name="f16" fmla="*/ f12 1 1248"/>
                <a:gd name="f17" fmla="*/ f14 1 f2"/>
                <a:gd name="f18" fmla="*/ 0 1 f15"/>
                <a:gd name="f19" fmla="*/ 0 1 f16"/>
                <a:gd name="f20" fmla="*/ 1248 1 f16"/>
                <a:gd name="f21" fmla="*/ 5760 1 f15"/>
                <a:gd name="f22" fmla="*/ 528 1 f16"/>
                <a:gd name="f23" fmla="+- f17 0 f1"/>
                <a:gd name="f24" fmla="*/ f18 f10 1"/>
                <a:gd name="f25" fmla="*/ f21 f10 1"/>
                <a:gd name="f26" fmla="*/ f20 f11 1"/>
                <a:gd name="f27" fmla="*/ f19 f11 1"/>
                <a:gd name="f28" fmla="*/ f22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24" y="f27"/>
                </a:cxn>
                <a:cxn ang="f23">
                  <a:pos x="f24" y="f26"/>
                </a:cxn>
                <a:cxn ang="f23">
                  <a:pos x="f25" y="f26"/>
                </a:cxn>
                <a:cxn ang="f23">
                  <a:pos x="f25" y="f28"/>
                </a:cxn>
                <a:cxn ang="f23">
                  <a:pos x="f24" y="f27"/>
                </a:cxn>
              </a:cxnLst>
              <a:rect l="f24" t="f27" r="f25" b="f26"/>
              <a:pathLst>
                <a:path w="5760" h="1248">
                  <a:moveTo>
                    <a:pt x="f5" y="f5"/>
                  </a:moveTo>
                  <a:lnTo>
                    <a:pt x="f5" y="f7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5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sx="49999" sy="49999" algn="t"/>
            </a:blip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Lucida Sans Unicode"/>
              </a:endParaRPr>
            </a:p>
          </p:txBody>
        </p:sp>
        <p:cxnSp>
          <p:nvCxnSpPr>
            <p:cNvPr id="9" name="Łącznik prostoliniowy 11"/>
            <p:cNvCxnSpPr/>
            <p:nvPr/>
          </p:nvCxnSpPr>
          <p:spPr>
            <a:xfrm>
              <a:off x="-5020" y="4997671"/>
              <a:ext cx="12197016" cy="790298"/>
            </a:xfrm>
            <a:prstGeom prst="straightConnector1">
              <a:avLst/>
            </a:prstGeom>
            <a:noFill/>
            <a:ln w="12060">
              <a:solidFill>
                <a:srgbClr val="156D83"/>
              </a:solidFill>
              <a:prstDash val="solid"/>
              <a:miter/>
            </a:ln>
          </p:spPr>
        </p:cxnSp>
      </p:grpSp>
      <p:sp>
        <p:nvSpPr>
          <p:cNvPr id="10" name="Symbol zastępczy daty 29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AA59E27-A4EE-444B-A1C3-D0487C21C226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11" name="Symbol zastępczy stopki 1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E8F0F4"/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12" name="Symbol zastępczy numeru slajdu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77548DE-005F-4340-9C23-C9A35BC5498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2923101"/>
      </p:ext>
    </p:extLst>
  </p:cSld>
  <p:clrMapOvr>
    <a:masterClrMapping/>
  </p:clrMapOvr>
  <p:transition spd="slow" advTm="25000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609603" y="1481328"/>
            <a:ext cx="10972800" cy="43860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D0B9AC-AE7F-479E-8541-E3A007CD0B77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4FCAF-9721-48DB-88EC-37E13263904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4709412"/>
      </p:ext>
    </p:extLst>
  </p:cSld>
  <p:clrMapOvr>
    <a:masterClrMapping/>
  </p:clrMapOvr>
  <p:transition spd="slow" advTm="2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9125355" y="274640"/>
            <a:ext cx="2369960" cy="559276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609603" y="274640"/>
            <a:ext cx="8432797" cy="559276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92F959-0162-4940-AE93-E72573DF11B7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D65D3E-F1DB-4BC9-A9D8-080E93FC3B6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998880"/>
      </p:ext>
    </p:extLst>
  </p:cSld>
  <p:clrMapOvr>
    <a:masterClrMapping/>
  </p:clrMapOvr>
  <p:transition spd="slow" advTm="2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8E4559-0A79-415E-B96C-F32FF371103E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4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408E9F-AF74-42F6-826E-0AA0414BE025}" type="slidenum">
              <a:t>‹#›</a:t>
            </a:fld>
            <a:endParaRPr lang="pl-PL"/>
          </a:p>
        </p:txBody>
      </p:sp>
      <p:sp>
        <p:nvSpPr>
          <p:cNvPr id="6" name="Tytuł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52902"/>
      </p:ext>
    </p:extLst>
  </p:cSld>
  <p:clrMapOvr>
    <a:masterClrMapping/>
  </p:clrMapOvr>
  <p:transition spd="slow" advTm="25000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963164" y="1059716"/>
            <a:ext cx="10363196" cy="1828800"/>
          </a:xfrm>
        </p:spPr>
        <p:txBody>
          <a:bodyPr anchor="b"/>
          <a:lstStyle>
            <a:lvl1pPr algn="r">
              <a:defRPr sz="4800">
                <a:solidFill>
                  <a:srgbClr val="DEF5FA"/>
                </a:solidFill>
              </a:defRPr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5230285" y="2931712"/>
            <a:ext cx="6096003" cy="1454883"/>
          </a:xfrm>
        </p:spPr>
        <p:txBody>
          <a:bodyPr/>
          <a:lstStyle>
            <a:lvl1pPr marL="0" indent="0">
              <a:buNone/>
              <a:defRPr sz="23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D70A095-BEFA-4255-A0C8-847E5E752F00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D442DAC-CF54-4C07-8A90-BEF437B12904}" type="slidenum"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4848907" y="3005468"/>
            <a:ext cx="243843" cy="228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gradFill>
            <a:gsLst>
              <a:gs pos="0">
                <a:srgbClr val="1389A6"/>
              </a:gs>
              <a:gs pos="100000">
                <a:srgbClr val="50B8DA"/>
              </a:gs>
            </a:gsLst>
            <a:lin ang="16200000"/>
          </a:gradFill>
          <a:ln w="3172">
            <a:solidFill>
              <a:srgbClr val="1E768C"/>
            </a:solidFill>
            <a:prstDash val="solid"/>
          </a:ln>
          <a:effectLst>
            <a:outerShdw dist="25402" dir="5400000" algn="tl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Lucida Sans Unicode"/>
            </a:endParaRPr>
          </a:p>
        </p:txBody>
      </p:sp>
      <p:sp>
        <p:nvSpPr>
          <p:cNvPr id="8" name="Pagon 7"/>
          <p:cNvSpPr/>
          <p:nvPr/>
        </p:nvSpPr>
        <p:spPr>
          <a:xfrm>
            <a:off x="4600355" y="3005468"/>
            <a:ext cx="243843" cy="228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gradFill>
            <a:gsLst>
              <a:gs pos="0">
                <a:srgbClr val="1389A6"/>
              </a:gs>
              <a:gs pos="100000">
                <a:srgbClr val="50B8DA"/>
              </a:gs>
            </a:gsLst>
            <a:lin ang="16200000"/>
          </a:gradFill>
          <a:ln w="3172">
            <a:solidFill>
              <a:srgbClr val="1E768C"/>
            </a:solidFill>
            <a:prstDash val="solid"/>
          </a:ln>
          <a:effectLst>
            <a:outerShdw dist="25402" dir="5400000" algn="tl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47265220"/>
      </p:ext>
    </p:extLst>
  </p:cSld>
  <p:clrMapOvr>
    <a:masterClrMapping/>
  </p:clrMapOvr>
  <p:transition spd="slow" advTm="2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 noGrp="1"/>
          </p:cNvSpPr>
          <p:nvPr>
            <p:ph idx="1"/>
          </p:nvPr>
        </p:nvSpPr>
        <p:spPr>
          <a:xfrm>
            <a:off x="609603" y="1481328"/>
            <a:ext cx="5384801" cy="4525959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zawartości 3"/>
          <p:cNvSpPr txBox="1">
            <a:spLocks noGrp="1"/>
          </p:cNvSpPr>
          <p:nvPr>
            <p:ph idx="2"/>
          </p:nvPr>
        </p:nvSpPr>
        <p:spPr>
          <a:xfrm>
            <a:off x="6197602" y="1481328"/>
            <a:ext cx="5384801" cy="4525959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F1DC128-6BEB-4036-848E-8BCD18F82CE5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5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861DD4A-FF94-48F3-B8DD-021A9F789F95}" type="slidenum">
              <a:t>‹#›</a:t>
            </a:fld>
            <a:endParaRPr lang="pl-PL"/>
          </a:p>
        </p:txBody>
      </p:sp>
      <p:sp>
        <p:nvSpPr>
          <p:cNvPr id="7" name="Tytuł 7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EF5FA"/>
                </a:solidFill>
              </a:defRPr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085"/>
      </p:ext>
    </p:extLst>
  </p:cSld>
  <p:clrMapOvr>
    <a:masterClrMapping/>
  </p:clrMapOvr>
  <p:transition spd="slow" advTm="25000">
    <p:fad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09603" y="5410203"/>
            <a:ext cx="5386913" cy="761996"/>
          </a:xfrm>
          <a:solidFill>
            <a:srgbClr val="2DA2BF"/>
          </a:solidFill>
          <a:ln w="9656">
            <a:solidFill>
              <a:srgbClr val="2DA2BF"/>
            </a:solidFill>
            <a:prstDash val="solid"/>
            <a:miter/>
          </a:ln>
        </p:spPr>
        <p:txBody>
          <a:bodyPr lIns="182880" anchor="ctr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3"/>
          </p:nvPr>
        </p:nvSpPr>
        <p:spPr>
          <a:xfrm>
            <a:off x="6193368" y="5410203"/>
            <a:ext cx="5389034" cy="761996"/>
          </a:xfrm>
          <a:solidFill>
            <a:srgbClr val="2DA2BF"/>
          </a:solidFill>
          <a:ln w="9656">
            <a:solidFill>
              <a:srgbClr val="2DA2BF"/>
            </a:solidFill>
            <a:prstDash val="solid"/>
            <a:miter/>
          </a:ln>
        </p:spPr>
        <p:txBody>
          <a:bodyPr lIns="182880" anchor="ctr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zawartości 4"/>
          <p:cNvSpPr txBox="1">
            <a:spLocks noGrp="1"/>
          </p:cNvSpPr>
          <p:nvPr>
            <p:ph idx="2"/>
          </p:nvPr>
        </p:nvSpPr>
        <p:spPr>
          <a:xfrm>
            <a:off x="609603" y="1444294"/>
            <a:ext cx="5386913" cy="3941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6193368" y="1444294"/>
            <a:ext cx="5389034" cy="3941758"/>
          </a:xfrm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1B2882-EA66-4599-9DFA-0A618C382902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4D63D7-B9C5-4FDD-8383-D6DA171E078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8727205"/>
      </p:ext>
    </p:extLst>
  </p:cSld>
  <p:clrMapOvr>
    <a:masterClrMapping/>
  </p:clrMapOvr>
  <p:transition spd="slow" advTm="2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80FB904-1E0C-4520-B7E1-AD1067238549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3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0FAE895-BBB5-4D58-B80F-FAE6C1FEB95F}" type="slidenum">
              <a:t>‹#›</a:t>
            </a:fld>
            <a:endParaRPr lang="pl-PL"/>
          </a:p>
        </p:txBody>
      </p:sp>
      <p:sp>
        <p:nvSpPr>
          <p:cNvPr id="5" name="Tytuł 5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EF5FA"/>
                </a:solidFill>
              </a:defRPr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37213"/>
      </p:ext>
    </p:extLst>
  </p:cSld>
  <p:clrMapOvr>
    <a:masterClrMapping/>
  </p:clrMapOvr>
  <p:transition spd="slow" advTm="2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49BCB6-E8A8-4903-80BF-0855668D79BE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081726-6E76-4F26-AE06-D6146CC3189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9592764"/>
      </p:ext>
    </p:extLst>
  </p:cSld>
  <p:clrMapOvr>
    <a:masterClrMapping/>
  </p:clrMapOvr>
  <p:transition spd="slow" advTm="2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1219196" y="4876796"/>
            <a:ext cx="9975701" cy="457200"/>
          </a:xfrm>
        </p:spPr>
        <p:txBody>
          <a:bodyPr anchor="t"/>
          <a:lstStyle>
            <a:lvl1pPr algn="r">
              <a:defRPr sz="2500" b="0">
                <a:solidFill>
                  <a:srgbClr val="2DA2BF"/>
                </a:solidFill>
              </a:defRPr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2"/>
          </p:nvPr>
        </p:nvSpPr>
        <p:spPr>
          <a:xfrm>
            <a:off x="5892795" y="5355101"/>
            <a:ext cx="5299460" cy="914400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1"/>
          </p:nvPr>
        </p:nvSpPr>
        <p:spPr>
          <a:xfrm>
            <a:off x="1219196" y="274320"/>
            <a:ext cx="9973059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3BC76B-03F0-4297-8823-E32348D209ED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4E9F2C-6DBC-477A-BFAB-9D1AD0BA57E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4469899"/>
      </p:ext>
    </p:extLst>
  </p:cSld>
  <p:clrMapOvr>
    <a:masterClrMapping/>
  </p:clrMapOvr>
  <p:transition spd="slow" advTm="2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1521643" y="5443404"/>
            <a:ext cx="9550395" cy="648236"/>
          </a:xfrm>
        </p:spPr>
        <p:txBody>
          <a:bodyPr tIns="0"/>
          <a:lstStyle>
            <a:lvl1pPr marL="0" marR="18288" indent="0" algn="r"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304796" y="189966"/>
            <a:ext cx="11582403" cy="4389120"/>
          </a:xfrm>
          <a:solidFill>
            <a:srgbClr val="464646"/>
          </a:solidFill>
          <a:ln w="9528">
            <a:solidFill>
              <a:srgbClr val="000000"/>
            </a:solidFill>
            <a:prstDash val="solid"/>
          </a:ln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9F57929-CA53-4E2B-9863-EB3E563DECAC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5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A827540-AD4F-48F4-8191-F93E28FE0049}" type="slidenum">
              <a:t>‹#›</a:t>
            </a:fld>
            <a:endParaRPr lang="pl-PL"/>
          </a:p>
        </p:txBody>
      </p:sp>
      <p:sp>
        <p:nvSpPr>
          <p:cNvPr id="7" name="Tytuł 1"/>
          <p:cNvSpPr txBox="1">
            <a:spLocks noGrp="1"/>
          </p:cNvSpPr>
          <p:nvPr>
            <p:ph type="title"/>
          </p:nvPr>
        </p:nvSpPr>
        <p:spPr>
          <a:xfrm>
            <a:off x="304796" y="4865120"/>
            <a:ext cx="10767242" cy="562676"/>
          </a:xfrm>
        </p:spPr>
        <p:txBody>
          <a:bodyPr anchor="t"/>
          <a:lstStyle>
            <a:lvl1pPr algn="r">
              <a:defRPr sz="3000" b="0">
                <a:solidFill>
                  <a:srgbClr val="2DA2BF"/>
                </a:solidFill>
                <a:effectLst>
                  <a:outerShdw dist="24999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8" name="Dowolny kształt 7"/>
          <p:cNvSpPr/>
          <p:nvPr/>
        </p:nvSpPr>
        <p:spPr>
          <a:xfrm>
            <a:off x="665701" y="5944935"/>
            <a:ext cx="6587502" cy="9210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485"/>
              <a:gd name="f7" fmla="val 337"/>
              <a:gd name="f8" fmla="val 2"/>
              <a:gd name="f9" fmla="val 5558"/>
              <a:gd name="f10" fmla="val 1"/>
              <a:gd name="f11" fmla="+- 0 0 -90"/>
              <a:gd name="f12" fmla="*/ f3 1 7485"/>
              <a:gd name="f13" fmla="*/ f4 1 337"/>
              <a:gd name="f14" fmla="+- f7 0 f5"/>
              <a:gd name="f15" fmla="+- f6 0 f5"/>
              <a:gd name="f16" fmla="*/ f11 f0 1"/>
              <a:gd name="f17" fmla="*/ f15 1 7485"/>
              <a:gd name="f18" fmla="*/ f14 1 337"/>
              <a:gd name="f19" fmla="*/ f16 1 f2"/>
              <a:gd name="f20" fmla="*/ 0 1 f17"/>
              <a:gd name="f21" fmla="*/ 0 1 f18"/>
              <a:gd name="f22" fmla="*/ 5760 1 f17"/>
              <a:gd name="f23" fmla="*/ 528 1 f18"/>
              <a:gd name="f24" fmla="*/ 48 1 f17"/>
              <a:gd name="f25" fmla="*/ 7485 1 f17"/>
              <a:gd name="f26" fmla="*/ 337 1 f18"/>
              <a:gd name="f27" fmla="+- f19 0 f1"/>
              <a:gd name="f28" fmla="*/ f20 f12 1"/>
              <a:gd name="f29" fmla="*/ f25 f12 1"/>
              <a:gd name="f30" fmla="*/ f26 f13 1"/>
              <a:gd name="f31" fmla="*/ f21 f13 1"/>
              <a:gd name="f32" fmla="*/ f22 f12 1"/>
              <a:gd name="f33" fmla="*/ f23 f13 1"/>
              <a:gd name="f34" fmla="*/ f2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28" y="f31"/>
              </a:cxn>
              <a:cxn ang="f27">
                <a:pos x="f32" y="f31"/>
              </a:cxn>
              <a:cxn ang="f27">
                <a:pos x="f32" y="f33"/>
              </a:cxn>
              <a:cxn ang="f27">
                <a:pos x="f34" y="f31"/>
              </a:cxn>
            </a:cxnLst>
            <a:rect l="f28" t="f31" r="f29" b="f30"/>
            <a:pathLst>
              <a:path w="7485" h="337">
                <a:moveTo>
                  <a:pt x="f5" y="f8"/>
                </a:moveTo>
                <a:lnTo>
                  <a:pt x="f6" y="f7"/>
                </a:lnTo>
                <a:lnTo>
                  <a:pt x="f9" y="f7"/>
                </a:lnTo>
                <a:lnTo>
                  <a:pt x="f10" y="f5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Lucida Sans Unicode"/>
            </a:endParaRPr>
          </a:p>
        </p:txBody>
      </p:sp>
      <p:sp>
        <p:nvSpPr>
          <p:cNvPr id="9" name="Dowolny kształt 8"/>
          <p:cNvSpPr/>
          <p:nvPr/>
        </p:nvSpPr>
        <p:spPr>
          <a:xfrm>
            <a:off x="647623" y="5939009"/>
            <a:ext cx="4920596" cy="9334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591"/>
              <a:gd name="f7" fmla="val 588"/>
              <a:gd name="f8" fmla="val 585"/>
              <a:gd name="f9" fmla="val 4415"/>
              <a:gd name="f10" fmla="val 12"/>
              <a:gd name="f11" fmla="val 4"/>
              <a:gd name="f12" fmla="+- 0 0 -90"/>
              <a:gd name="f13" fmla="*/ f3 1 5591"/>
              <a:gd name="f14" fmla="*/ f4 1 588"/>
              <a:gd name="f15" fmla="+- f7 0 f5"/>
              <a:gd name="f16" fmla="+- f6 0 f5"/>
              <a:gd name="f17" fmla="*/ f12 f0 1"/>
              <a:gd name="f18" fmla="*/ f16 1 5591"/>
              <a:gd name="f19" fmla="*/ f15 1 588"/>
              <a:gd name="f20" fmla="*/ f17 1 f2"/>
              <a:gd name="f21" fmla="*/ 0 1 f18"/>
              <a:gd name="f22" fmla="*/ 0 1 f19"/>
              <a:gd name="f23" fmla="*/ 5760 1 f18"/>
              <a:gd name="f24" fmla="*/ 528 1 f19"/>
              <a:gd name="f25" fmla="*/ 48 1 f18"/>
              <a:gd name="f26" fmla="*/ 5591 1 f18"/>
              <a:gd name="f27" fmla="*/ 588 1 f19"/>
              <a:gd name="f28" fmla="+- f20 0 f1"/>
              <a:gd name="f29" fmla="*/ f21 f13 1"/>
              <a:gd name="f30" fmla="*/ f26 f13 1"/>
              <a:gd name="f31" fmla="*/ f27 f14 1"/>
              <a:gd name="f32" fmla="*/ f22 f14 1"/>
              <a:gd name="f33" fmla="*/ f23 f13 1"/>
              <a:gd name="f34" fmla="*/ f24 f14 1"/>
              <a:gd name="f35" fmla="*/ f25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29" y="f32"/>
              </a:cxn>
              <a:cxn ang="f28">
                <a:pos x="f33" y="f32"/>
              </a:cxn>
              <a:cxn ang="f28">
                <a:pos x="f33" y="f34"/>
              </a:cxn>
              <a:cxn ang="f28">
                <a:pos x="f35" y="f32"/>
              </a:cxn>
            </a:cxnLst>
            <a:rect l="f29" t="f32" r="f30" b="f31"/>
            <a:pathLst>
              <a:path w="5591" h="588">
                <a:moveTo>
                  <a:pt x="f5" y="f5"/>
                </a:moveTo>
                <a:lnTo>
                  <a:pt x="f6" y="f8"/>
                </a:lnTo>
                <a:lnTo>
                  <a:pt x="f9" y="f7"/>
                </a:lnTo>
                <a:lnTo>
                  <a:pt x="f10" y="f11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Lucida Sans Unicode"/>
            </a:endParaRPr>
          </a:p>
        </p:txBody>
      </p:sp>
      <p:sp>
        <p:nvSpPr>
          <p:cNvPr id="10" name="Trójkąt prostokątny 9"/>
          <p:cNvSpPr/>
          <p:nvPr/>
        </p:nvSpPr>
        <p:spPr>
          <a:xfrm>
            <a:off x="-8055" y="5791251"/>
            <a:ext cx="4536420" cy="10808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*/ f7 f0 1"/>
              <a:gd name="f14" fmla="*/ f8 f0 1"/>
              <a:gd name="f15" fmla="*/ f9 f0 1"/>
              <a:gd name="f16" fmla="?: f10 f3 1"/>
              <a:gd name="f17" fmla="?: f11 f4 1"/>
              <a:gd name="f18" fmla="?: f12 f5 1"/>
              <a:gd name="f19" fmla="*/ f13 1 f2"/>
              <a:gd name="f20" fmla="*/ f14 1 f2"/>
              <a:gd name="f21" fmla="*/ f15 1 f2"/>
              <a:gd name="f22" fmla="*/ f16 1 21600"/>
              <a:gd name="f23" fmla="*/ f17 1 21600"/>
              <a:gd name="f24" fmla="*/ 21600 f16 1"/>
              <a:gd name="f25" fmla="*/ 21600 f17 1"/>
              <a:gd name="f26" fmla="+- f19 0 f1"/>
              <a:gd name="f27" fmla="+- f20 0 f1"/>
              <a:gd name="f28" fmla="+- f21 0 f1"/>
              <a:gd name="f29" fmla="min f23 f22"/>
              <a:gd name="f30" fmla="*/ f24 1 f18"/>
              <a:gd name="f31" fmla="*/ f25 1 f18"/>
              <a:gd name="f32" fmla="val f30"/>
              <a:gd name="f33" fmla="val f31"/>
              <a:gd name="f34" fmla="*/ f6 f29 1"/>
              <a:gd name="f35" fmla="+- f33 0 f6"/>
              <a:gd name="f36" fmla="+- f32 0 f6"/>
              <a:gd name="f37" fmla="*/ f33 f29 1"/>
              <a:gd name="f38" fmla="*/ f32 f29 1"/>
              <a:gd name="f39" fmla="*/ f35 1 2"/>
              <a:gd name="f40" fmla="*/ f36 1 2"/>
              <a:gd name="f41" fmla="*/ f36 1 12"/>
              <a:gd name="f42" fmla="*/ f35 7 1"/>
              <a:gd name="f43" fmla="*/ f36 7 1"/>
              <a:gd name="f44" fmla="*/ f35 11 1"/>
              <a:gd name="f45" fmla="+- f6 f39 0"/>
              <a:gd name="f46" fmla="+- f6 f40 0"/>
              <a:gd name="f47" fmla="*/ f42 1 12"/>
              <a:gd name="f48" fmla="*/ f43 1 12"/>
              <a:gd name="f49" fmla="*/ f44 1 12"/>
              <a:gd name="f50" fmla="*/ f41 f29 1"/>
              <a:gd name="f51" fmla="*/ f47 f29 1"/>
              <a:gd name="f52" fmla="*/ f48 f29 1"/>
              <a:gd name="f53" fmla="*/ f49 f29 1"/>
              <a:gd name="f54" fmla="*/ f46 f29 1"/>
              <a:gd name="f55" fmla="*/ f45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4"/>
              </a:cxn>
              <a:cxn ang="f27">
                <a:pos x="f34" y="f37"/>
              </a:cxn>
              <a:cxn ang="f27">
                <a:pos x="f38" y="f37"/>
              </a:cxn>
              <a:cxn ang="f28">
                <a:pos x="f54" y="f55"/>
              </a:cxn>
            </a:cxnLst>
            <a:rect l="f50" t="f51" r="f52" b="f53"/>
            <a:pathLst>
              <a:path>
                <a:moveTo>
                  <a:pt x="f34" y="f37"/>
                </a:moveTo>
                <a:lnTo>
                  <a:pt x="f34" y="f34"/>
                </a:lnTo>
                <a:lnTo>
                  <a:pt x="f38" y="f37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Lucida Sans Unicode"/>
            </a:endParaRPr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12316" y="5787740"/>
            <a:ext cx="4540680" cy="1084378"/>
          </a:xfrm>
          <a:prstGeom prst="straightConnector1">
            <a:avLst/>
          </a:prstGeom>
          <a:noFill/>
          <a:ln w="12060">
            <a:solidFill>
              <a:srgbClr val="156D83"/>
            </a:solidFill>
            <a:prstDash val="solid"/>
            <a:miter/>
          </a:ln>
        </p:spPr>
      </p:cxnSp>
      <p:sp>
        <p:nvSpPr>
          <p:cNvPr id="12" name="Pagon 11"/>
          <p:cNvSpPr/>
          <p:nvPr/>
        </p:nvSpPr>
        <p:spPr>
          <a:xfrm>
            <a:off x="11552145" y="4988436"/>
            <a:ext cx="243843" cy="228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gradFill>
            <a:gsLst>
              <a:gs pos="0">
                <a:srgbClr val="1389A6"/>
              </a:gs>
              <a:gs pos="100000">
                <a:srgbClr val="50B8DA"/>
              </a:gs>
            </a:gsLst>
            <a:lin ang="16200000"/>
          </a:gradFill>
          <a:ln w="3172">
            <a:solidFill>
              <a:srgbClr val="1E768C"/>
            </a:solidFill>
            <a:prstDash val="solid"/>
          </a:ln>
          <a:effectLst>
            <a:outerShdw dist="25402" dir="5400000" algn="tl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Lucida Sans Unicode"/>
            </a:endParaRPr>
          </a:p>
        </p:txBody>
      </p:sp>
      <p:sp>
        <p:nvSpPr>
          <p:cNvPr id="13" name="Pagon 12"/>
          <p:cNvSpPr/>
          <p:nvPr/>
        </p:nvSpPr>
        <p:spPr>
          <a:xfrm>
            <a:off x="11303593" y="4988436"/>
            <a:ext cx="243843" cy="228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gradFill>
            <a:gsLst>
              <a:gs pos="0">
                <a:srgbClr val="1389A6"/>
              </a:gs>
              <a:gs pos="100000">
                <a:srgbClr val="50B8DA"/>
              </a:gs>
            </a:gsLst>
            <a:lin ang="16200000"/>
          </a:gradFill>
          <a:ln w="3172">
            <a:solidFill>
              <a:srgbClr val="1E768C"/>
            </a:solidFill>
            <a:prstDash val="solid"/>
          </a:ln>
          <a:effectLst>
            <a:outerShdw dist="25402" dir="5400000" algn="tl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848496472"/>
      </p:ext>
    </p:extLst>
  </p:cSld>
  <p:clrMapOvr>
    <a:masterClrMapping/>
  </p:clrMapOvr>
  <p:transition spd="slow" advTm="25000"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2"/>
          <p:cNvSpPr/>
          <p:nvPr/>
        </p:nvSpPr>
        <p:spPr>
          <a:xfrm>
            <a:off x="665701" y="5944935"/>
            <a:ext cx="6587502" cy="9210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485"/>
              <a:gd name="f7" fmla="val 337"/>
              <a:gd name="f8" fmla="val 2"/>
              <a:gd name="f9" fmla="val 5558"/>
              <a:gd name="f10" fmla="val 1"/>
              <a:gd name="f11" fmla="+- 0 0 -90"/>
              <a:gd name="f12" fmla="*/ f3 1 7485"/>
              <a:gd name="f13" fmla="*/ f4 1 337"/>
              <a:gd name="f14" fmla="+- f7 0 f5"/>
              <a:gd name="f15" fmla="+- f6 0 f5"/>
              <a:gd name="f16" fmla="*/ f11 f0 1"/>
              <a:gd name="f17" fmla="*/ f15 1 7485"/>
              <a:gd name="f18" fmla="*/ f14 1 337"/>
              <a:gd name="f19" fmla="*/ f16 1 f2"/>
              <a:gd name="f20" fmla="*/ 0 1 f17"/>
              <a:gd name="f21" fmla="*/ 0 1 f18"/>
              <a:gd name="f22" fmla="*/ 5760 1 f17"/>
              <a:gd name="f23" fmla="*/ 528 1 f18"/>
              <a:gd name="f24" fmla="*/ 48 1 f17"/>
              <a:gd name="f25" fmla="*/ 7485 1 f17"/>
              <a:gd name="f26" fmla="*/ 337 1 f18"/>
              <a:gd name="f27" fmla="+- f19 0 f1"/>
              <a:gd name="f28" fmla="*/ f20 f12 1"/>
              <a:gd name="f29" fmla="*/ f25 f12 1"/>
              <a:gd name="f30" fmla="*/ f26 f13 1"/>
              <a:gd name="f31" fmla="*/ f21 f13 1"/>
              <a:gd name="f32" fmla="*/ f22 f12 1"/>
              <a:gd name="f33" fmla="*/ f23 f13 1"/>
              <a:gd name="f34" fmla="*/ f2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28" y="f31"/>
              </a:cxn>
              <a:cxn ang="f27">
                <a:pos x="f32" y="f31"/>
              </a:cxn>
              <a:cxn ang="f27">
                <a:pos x="f32" y="f33"/>
              </a:cxn>
              <a:cxn ang="f27">
                <a:pos x="f34" y="f31"/>
              </a:cxn>
            </a:cxnLst>
            <a:rect l="f28" t="f31" r="f29" b="f30"/>
            <a:pathLst>
              <a:path w="7485" h="337">
                <a:moveTo>
                  <a:pt x="f5" y="f8"/>
                </a:moveTo>
                <a:lnTo>
                  <a:pt x="f6" y="f7"/>
                </a:lnTo>
                <a:lnTo>
                  <a:pt x="f9" y="f7"/>
                </a:lnTo>
                <a:lnTo>
                  <a:pt x="f10" y="f5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Lucida Sans Unicode"/>
            </a:endParaRPr>
          </a:p>
        </p:txBody>
      </p:sp>
      <p:sp>
        <p:nvSpPr>
          <p:cNvPr id="3" name="Dowolny kształt 11"/>
          <p:cNvSpPr/>
          <p:nvPr/>
        </p:nvSpPr>
        <p:spPr>
          <a:xfrm>
            <a:off x="647623" y="5939009"/>
            <a:ext cx="4920596" cy="9334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591"/>
              <a:gd name="f7" fmla="val 588"/>
              <a:gd name="f8" fmla="val 585"/>
              <a:gd name="f9" fmla="val 4415"/>
              <a:gd name="f10" fmla="val 12"/>
              <a:gd name="f11" fmla="val 4"/>
              <a:gd name="f12" fmla="+- 0 0 -90"/>
              <a:gd name="f13" fmla="*/ f3 1 5591"/>
              <a:gd name="f14" fmla="*/ f4 1 588"/>
              <a:gd name="f15" fmla="+- f7 0 f5"/>
              <a:gd name="f16" fmla="+- f6 0 f5"/>
              <a:gd name="f17" fmla="*/ f12 f0 1"/>
              <a:gd name="f18" fmla="*/ f16 1 5591"/>
              <a:gd name="f19" fmla="*/ f15 1 588"/>
              <a:gd name="f20" fmla="*/ f17 1 f2"/>
              <a:gd name="f21" fmla="*/ 0 1 f18"/>
              <a:gd name="f22" fmla="*/ 0 1 f19"/>
              <a:gd name="f23" fmla="*/ 5760 1 f18"/>
              <a:gd name="f24" fmla="*/ 528 1 f19"/>
              <a:gd name="f25" fmla="*/ 48 1 f18"/>
              <a:gd name="f26" fmla="*/ 5591 1 f18"/>
              <a:gd name="f27" fmla="*/ 588 1 f19"/>
              <a:gd name="f28" fmla="+- f20 0 f1"/>
              <a:gd name="f29" fmla="*/ f21 f13 1"/>
              <a:gd name="f30" fmla="*/ f26 f13 1"/>
              <a:gd name="f31" fmla="*/ f27 f14 1"/>
              <a:gd name="f32" fmla="*/ f22 f14 1"/>
              <a:gd name="f33" fmla="*/ f23 f13 1"/>
              <a:gd name="f34" fmla="*/ f24 f14 1"/>
              <a:gd name="f35" fmla="*/ f25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29" y="f32"/>
              </a:cxn>
              <a:cxn ang="f28">
                <a:pos x="f33" y="f32"/>
              </a:cxn>
              <a:cxn ang="f28">
                <a:pos x="f33" y="f34"/>
              </a:cxn>
              <a:cxn ang="f28">
                <a:pos x="f35" y="f32"/>
              </a:cxn>
            </a:cxnLst>
            <a:rect l="f29" t="f32" r="f30" b="f31"/>
            <a:pathLst>
              <a:path w="5591" h="588">
                <a:moveTo>
                  <a:pt x="f5" y="f5"/>
                </a:moveTo>
                <a:lnTo>
                  <a:pt x="f6" y="f8"/>
                </a:lnTo>
                <a:lnTo>
                  <a:pt x="f9" y="f7"/>
                </a:lnTo>
                <a:lnTo>
                  <a:pt x="f10" y="f11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Lucida Sans Unicode"/>
            </a:endParaRPr>
          </a:p>
        </p:txBody>
      </p:sp>
      <p:sp>
        <p:nvSpPr>
          <p:cNvPr id="4" name="Trójkąt prostokątny 13"/>
          <p:cNvSpPr/>
          <p:nvPr/>
        </p:nvSpPr>
        <p:spPr>
          <a:xfrm>
            <a:off x="-8055" y="5791251"/>
            <a:ext cx="4536420" cy="10808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*/ f7 f0 1"/>
              <a:gd name="f14" fmla="*/ f8 f0 1"/>
              <a:gd name="f15" fmla="*/ f9 f0 1"/>
              <a:gd name="f16" fmla="?: f10 f3 1"/>
              <a:gd name="f17" fmla="?: f11 f4 1"/>
              <a:gd name="f18" fmla="?: f12 f5 1"/>
              <a:gd name="f19" fmla="*/ f13 1 f2"/>
              <a:gd name="f20" fmla="*/ f14 1 f2"/>
              <a:gd name="f21" fmla="*/ f15 1 f2"/>
              <a:gd name="f22" fmla="*/ f16 1 21600"/>
              <a:gd name="f23" fmla="*/ f17 1 21600"/>
              <a:gd name="f24" fmla="*/ 21600 f16 1"/>
              <a:gd name="f25" fmla="*/ 21600 f17 1"/>
              <a:gd name="f26" fmla="+- f19 0 f1"/>
              <a:gd name="f27" fmla="+- f20 0 f1"/>
              <a:gd name="f28" fmla="+- f21 0 f1"/>
              <a:gd name="f29" fmla="min f23 f22"/>
              <a:gd name="f30" fmla="*/ f24 1 f18"/>
              <a:gd name="f31" fmla="*/ f25 1 f18"/>
              <a:gd name="f32" fmla="val f30"/>
              <a:gd name="f33" fmla="val f31"/>
              <a:gd name="f34" fmla="*/ f6 f29 1"/>
              <a:gd name="f35" fmla="+- f33 0 f6"/>
              <a:gd name="f36" fmla="+- f32 0 f6"/>
              <a:gd name="f37" fmla="*/ f33 f29 1"/>
              <a:gd name="f38" fmla="*/ f32 f29 1"/>
              <a:gd name="f39" fmla="*/ f35 1 2"/>
              <a:gd name="f40" fmla="*/ f36 1 2"/>
              <a:gd name="f41" fmla="*/ f36 1 12"/>
              <a:gd name="f42" fmla="*/ f35 7 1"/>
              <a:gd name="f43" fmla="*/ f36 7 1"/>
              <a:gd name="f44" fmla="*/ f35 11 1"/>
              <a:gd name="f45" fmla="+- f6 f39 0"/>
              <a:gd name="f46" fmla="+- f6 f40 0"/>
              <a:gd name="f47" fmla="*/ f42 1 12"/>
              <a:gd name="f48" fmla="*/ f43 1 12"/>
              <a:gd name="f49" fmla="*/ f44 1 12"/>
              <a:gd name="f50" fmla="*/ f41 f29 1"/>
              <a:gd name="f51" fmla="*/ f47 f29 1"/>
              <a:gd name="f52" fmla="*/ f48 f29 1"/>
              <a:gd name="f53" fmla="*/ f49 f29 1"/>
              <a:gd name="f54" fmla="*/ f46 f29 1"/>
              <a:gd name="f55" fmla="*/ f45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4"/>
              </a:cxn>
              <a:cxn ang="f27">
                <a:pos x="f34" y="f37"/>
              </a:cxn>
              <a:cxn ang="f27">
                <a:pos x="f38" y="f37"/>
              </a:cxn>
              <a:cxn ang="f28">
                <a:pos x="f54" y="f55"/>
              </a:cxn>
            </a:cxnLst>
            <a:rect l="f50" t="f51" r="f52" b="f53"/>
            <a:pathLst>
              <a:path>
                <a:moveTo>
                  <a:pt x="f34" y="f37"/>
                </a:moveTo>
                <a:lnTo>
                  <a:pt x="f34" y="f34"/>
                </a:lnTo>
                <a:lnTo>
                  <a:pt x="f38" y="f37"/>
                </a:lnTo>
                <a:close/>
              </a:path>
            </a:pathLst>
          </a:custGeom>
          <a:blipFill>
            <a:blip r:embed="rId13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Lucida Sans Unicode"/>
            </a:endParaRPr>
          </a:p>
        </p:txBody>
      </p:sp>
      <p:cxnSp>
        <p:nvCxnSpPr>
          <p:cNvPr id="5" name="Łącznik prostoliniowy 14"/>
          <p:cNvCxnSpPr/>
          <p:nvPr/>
        </p:nvCxnSpPr>
        <p:spPr>
          <a:xfrm>
            <a:off x="-12316" y="5787740"/>
            <a:ext cx="4540680" cy="1084378"/>
          </a:xfrm>
          <a:prstGeom prst="straightConnector1">
            <a:avLst/>
          </a:prstGeom>
          <a:noFill/>
          <a:ln w="12060">
            <a:solidFill>
              <a:srgbClr val="156D83"/>
            </a:solidFill>
            <a:prstDash val="solid"/>
            <a:miter/>
          </a:ln>
        </p:spPr>
      </p:cxnSp>
      <p:sp>
        <p:nvSpPr>
          <p:cNvPr id="6" name="Symbol zastępczy tytułu 8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7" name="Symbol zastępczy tekstu 29"/>
          <p:cNvSpPr txBox="1">
            <a:spLocks noGrp="1"/>
          </p:cNvSpPr>
          <p:nvPr>
            <p:ph type="body" idx="1"/>
          </p:nvPr>
        </p:nvSpPr>
        <p:spPr>
          <a:xfrm>
            <a:off x="609603" y="1481328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8" name="Symbol zastępczy daty 9"/>
          <p:cNvSpPr txBox="1">
            <a:spLocks noGrp="1"/>
          </p:cNvSpPr>
          <p:nvPr>
            <p:ph type="dt" sz="half" idx="2"/>
          </p:nvPr>
        </p:nvSpPr>
        <p:spPr>
          <a:xfrm>
            <a:off x="8969377" y="6407941"/>
            <a:ext cx="2560320" cy="3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000" b="0" i="0" u="none" strike="noStrike" kern="1200" cap="none" spc="0" baseline="0">
                <a:solidFill>
                  <a:srgbClr val="000000"/>
                </a:solidFill>
                <a:uFillTx/>
                <a:latin typeface="Lucida Sans Unicode"/>
              </a:defRPr>
            </a:lvl1pPr>
          </a:lstStyle>
          <a:p>
            <a:pPr lvl="0"/>
            <a:fld id="{1301D118-6620-4CAF-BB0B-8D9A316F71C4}" type="datetime1">
              <a:rPr lang="pl-PL"/>
              <a:pPr lvl="0"/>
              <a:t>2017-10-10</a:t>
            </a:fld>
            <a:endParaRPr lang="pl-PL"/>
          </a:p>
        </p:txBody>
      </p:sp>
      <p:sp>
        <p:nvSpPr>
          <p:cNvPr id="9" name="Symbol zastępczy stopki 21"/>
          <p:cNvSpPr txBox="1">
            <a:spLocks noGrp="1"/>
          </p:cNvSpPr>
          <p:nvPr>
            <p:ph type="ftr" sz="quarter" idx="3"/>
          </p:nvPr>
        </p:nvSpPr>
        <p:spPr>
          <a:xfrm>
            <a:off x="5840099" y="6407941"/>
            <a:ext cx="3134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000" b="0" i="0" u="none" strike="noStrike" kern="1200" cap="none" spc="0" baseline="0">
                <a:solidFill>
                  <a:srgbClr val="000000"/>
                </a:solidFill>
                <a:uFillTx/>
                <a:latin typeface="Lucida Sans Unicode"/>
              </a:defRPr>
            </a:lvl1pPr>
          </a:lstStyle>
          <a:p>
            <a:pPr lvl="0"/>
            <a:endParaRPr lang="pl-PL"/>
          </a:p>
        </p:txBody>
      </p:sp>
      <p:sp>
        <p:nvSpPr>
          <p:cNvPr id="10" name="Symbol zastępczy numeru slajdu 17"/>
          <p:cNvSpPr txBox="1">
            <a:spLocks noGrp="1"/>
          </p:cNvSpPr>
          <p:nvPr>
            <p:ph type="sldNum" sz="quarter" idx="4"/>
          </p:nvPr>
        </p:nvSpPr>
        <p:spPr>
          <a:xfrm>
            <a:off x="11529697" y="6407941"/>
            <a:ext cx="48767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000" b="0" i="0" u="none" strike="noStrike" kern="1200" cap="none" spc="0" baseline="0">
                <a:solidFill>
                  <a:srgbClr val="000000"/>
                </a:solidFill>
                <a:uFillTx/>
                <a:latin typeface="Lucida Sans Unicode"/>
              </a:defRPr>
            </a:lvl1pPr>
          </a:lstStyle>
          <a:p>
            <a:pPr lvl="0"/>
            <a:fld id="{AA594020-0C9D-41F6-BBF2-8A72ADE39B83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5000">
    <p:fade/>
  </p:transition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100" b="1" i="0" u="none" strike="noStrike" kern="1200" cap="none" spc="0" baseline="0">
          <a:solidFill>
            <a:srgbClr val="464646"/>
          </a:solidFill>
          <a:effectLst>
            <a:outerShdw dist="25402" dir="5400000">
              <a:srgbClr val="000000"/>
            </a:outerShdw>
          </a:effectLst>
          <a:uFillTx/>
          <a:latin typeface="Lucida Sans Unicode"/>
        </a:defRPr>
      </a:lvl1pPr>
    </p:titleStyle>
    <p:bodyStyle>
      <a:lvl1pPr marL="365760" marR="0" lvl="0" indent="-256032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2DA2BF"/>
        </a:buClr>
        <a:buSzPct val="68000"/>
        <a:buFont typeface="Wingdings 3"/>
        <a:buChar char=""/>
        <a:tabLst/>
        <a:defRPr lang="pl-PL" sz="2700" b="0" i="0" u="none" strike="noStrike" kern="1200" cap="none" spc="0" baseline="0">
          <a:solidFill>
            <a:srgbClr val="000000"/>
          </a:solidFill>
          <a:uFillTx/>
          <a:latin typeface="Lucida Sans Unicode"/>
        </a:defRPr>
      </a:lvl1pPr>
      <a:lvl2pPr marL="621792" marR="0" lvl="1" indent="-228600" algn="l" defTabSz="914400" rtl="0" fontAlgn="auto" hangingPunct="1">
        <a:lnSpc>
          <a:spcPct val="100000"/>
        </a:lnSpc>
        <a:spcBef>
          <a:spcPts val="325"/>
        </a:spcBef>
        <a:spcAft>
          <a:spcPts val="0"/>
        </a:spcAft>
        <a:buClr>
          <a:srgbClr val="2DA2BF"/>
        </a:buClr>
        <a:buSzPct val="100000"/>
        <a:buFont typeface="Verdana"/>
        <a:buChar char="◦"/>
        <a:tabLst/>
        <a:defRPr lang="pl-PL" sz="2300" b="0" i="0" u="none" strike="noStrike" kern="1200" cap="none" spc="0" baseline="0">
          <a:solidFill>
            <a:srgbClr val="000000"/>
          </a:solidFill>
          <a:uFillTx/>
          <a:latin typeface="Lucida Sans Unicode"/>
        </a:defRPr>
      </a:lvl2pPr>
      <a:lvl3pPr marL="859536" marR="0" lvl="2" indent="-228600" algn="l" defTabSz="914400" rtl="0" fontAlgn="auto" hangingPunct="1">
        <a:lnSpc>
          <a:spcPct val="100000"/>
        </a:lnSpc>
        <a:spcBef>
          <a:spcPts val="350"/>
        </a:spcBef>
        <a:spcAft>
          <a:spcPts val="0"/>
        </a:spcAft>
        <a:buClr>
          <a:srgbClr val="DA1F28"/>
        </a:buClr>
        <a:buSzPct val="100000"/>
        <a:buFont typeface="Wingdings 2"/>
        <a:buChar char=""/>
        <a:tabLst/>
        <a:defRPr lang="pl-PL" sz="2100" b="0" i="0" u="none" strike="noStrike" kern="1200" cap="none" spc="0" baseline="0">
          <a:solidFill>
            <a:srgbClr val="000000"/>
          </a:solidFill>
          <a:uFillTx/>
          <a:latin typeface="Lucida Sans Unicode"/>
        </a:defRPr>
      </a:lvl3pPr>
      <a:lvl4pPr marL="1143000" marR="0" lvl="3" indent="-228600" algn="l" defTabSz="914400" rtl="0" fontAlgn="auto" hangingPunct="1">
        <a:lnSpc>
          <a:spcPct val="100000"/>
        </a:lnSpc>
        <a:spcBef>
          <a:spcPts val="350"/>
        </a:spcBef>
        <a:spcAft>
          <a:spcPts val="0"/>
        </a:spcAft>
        <a:buClr>
          <a:srgbClr val="DA1F28"/>
        </a:buClr>
        <a:buSzPct val="100000"/>
        <a:buFont typeface="Wingdings 2"/>
        <a:buChar char=""/>
        <a:tabLst/>
        <a:defRPr lang="pl-PL" sz="1900" b="0" i="0" u="none" strike="noStrike" kern="1200" cap="none" spc="0" baseline="0">
          <a:solidFill>
            <a:srgbClr val="000000"/>
          </a:solidFill>
          <a:uFillTx/>
          <a:latin typeface="Lucida Sans Unicode"/>
        </a:defRPr>
      </a:lvl4pPr>
      <a:lvl5pPr marL="1371600" marR="0" lvl="4" indent="-228600" algn="l" defTabSz="914400" rtl="0" fontAlgn="auto" hangingPunct="1">
        <a:lnSpc>
          <a:spcPct val="100000"/>
        </a:lnSpc>
        <a:spcBef>
          <a:spcPts val="350"/>
        </a:spcBef>
        <a:spcAft>
          <a:spcPts val="0"/>
        </a:spcAft>
        <a:buClr>
          <a:srgbClr val="DA1F28"/>
        </a:buClr>
        <a:buSzPct val="100000"/>
        <a:buFont typeface="Wingdings 2"/>
        <a:buChar char="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Lucida Sans Unicode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524003" y="908721"/>
            <a:ext cx="7956377" cy="1440161"/>
          </a:xfrm>
        </p:spPr>
        <p:txBody>
          <a:bodyPr/>
          <a:lstStyle/>
          <a:p>
            <a:pPr lvl="0" algn="l"/>
            <a:r>
              <a:rPr lang="pl-PL"/>
              <a:t>NORWICH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pl-PL"/>
              <a:t>04.06-11.06.2017r.</a:t>
            </a: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13">
            <a:off x="7536187" y="1772807"/>
            <a:ext cx="5112565" cy="3816467"/>
          </a:xfrm>
        </p:spPr>
      </p:pic>
      <p:sp>
        <p:nvSpPr>
          <p:cNvPr id="3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NORWICH CATEDRAL</a:t>
            </a:r>
          </a:p>
        </p:txBody>
      </p:sp>
      <p:pic>
        <p:nvPicPr>
          <p:cNvPr id="4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3" y="1157602"/>
            <a:ext cx="3384377" cy="530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32" y="1340766"/>
            <a:ext cx="3034207" cy="537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5" y="1367631"/>
            <a:ext cx="6195928" cy="4351336"/>
          </a:xfrm>
        </p:spPr>
      </p:pic>
      <p:sp>
        <p:nvSpPr>
          <p:cNvPr id="3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NAJSTARSZE MIEJSCA W NORWICH</a:t>
            </a:r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7322121" y="1911927"/>
            <a:ext cx="4350331" cy="32627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7322112" y="5589242"/>
            <a:ext cx="4350340" cy="430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Autentyczne drzwi z 1595 roku </a:t>
            </a: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487491" y="5850852"/>
            <a:ext cx="5112565" cy="769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Kościół św. Juliana z czternastego wieku.</a:t>
            </a:r>
            <a:br>
              <a:rPr lang="pl-PL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pl-PL" sz="2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13">
            <a:off x="71317" y="2032743"/>
            <a:ext cx="4992578" cy="3744431"/>
          </a:xfrm>
        </p:spPr>
      </p:pic>
      <p:sp>
        <p:nvSpPr>
          <p:cNvPr id="3" name="Tytuł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5774426" cy="1143000"/>
          </a:xfrm>
        </p:spPr>
        <p:txBody>
          <a:bodyPr anchorCtr="1"/>
          <a:lstStyle/>
          <a:p>
            <a:pPr lvl="0"/>
            <a:r>
              <a:rPr lang="pl-PL"/>
              <a:t>DUCHY NORWICH</a:t>
            </a:r>
          </a:p>
        </p:txBody>
      </p:sp>
      <p:sp>
        <p:nvSpPr>
          <p:cNvPr id="4" name="pole tekstowe 4"/>
          <p:cNvSpPr txBox="1"/>
          <p:nvPr/>
        </p:nvSpPr>
        <p:spPr>
          <a:xfrm>
            <a:off x="5015877" y="1196748"/>
            <a:ext cx="6120682" cy="532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Jak każde stare miasto Norwich posiada też swoje legendy o zamieszkujących w nim duchach.</a:t>
            </a:r>
            <a:br>
              <a:rPr lang="pl-PL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pl-PL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Jeden z nich zamieszkuje średniowieczny dom na zdjęciu. W 1349 do miasta przybyła tzw. czarna śmierć, czyli epidemia dżumy. Choroba nawiedziła Norwich także w latach 1362 i 1369 co doprowadziło do śmierci ponad 1/4 populacji. W domu na zdjęciu mieszkała rodzina bogatego kupca. Jednak bogactwo nie uchroniło ich przed straszną chorobą. Drzwi domu zostały zabite i chorych pozostawiono by zmarli. Po kilku tygodniach dom otwarto aby pochować mieszkańców. Okazało się, że nie wszyscy zmarli na dżumę. Córka kupca nie zachorowała, jednak pozostawiona sama bez jedzenia i wody zmarła w strasznych męczarniach. Odtąd ukazuje się w oknie domu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wołając o pomoc.</a:t>
            </a:r>
            <a:br>
              <a:rPr lang="pl-PL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pl-PL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DUCHY NORWICH</a:t>
            </a:r>
          </a:p>
        </p:txBody>
      </p:sp>
      <p:pic>
        <p:nvPicPr>
          <p:cNvPr id="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04110" y="980730"/>
            <a:ext cx="4392484" cy="5246040"/>
          </a:xfrm>
        </p:spPr>
      </p:pic>
      <p:sp>
        <p:nvSpPr>
          <p:cNvPr id="4" name="pole tekstowe 4"/>
          <p:cNvSpPr txBox="1"/>
          <p:nvPr/>
        </p:nvSpPr>
        <p:spPr>
          <a:xfrm>
            <a:off x="1154740" y="1340766"/>
            <a:ext cx="5184574" cy="5262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Druga historia to opowieść o mnichu kaznodziei. W czasach świetności Norwich mnich stał przed Kościołem na zdjęciu i głosił płomienne kazania strasząc mieszkańców ogniem piekielnym. Mieszkańcy postanowili wyrzucić mnicha z miasta, a ten poprzysiągł, że póki żyje jego noga nie stanie w mieście grzechu. Jednak po kilku latach znowu pojawił się i głosił swoje kazania. Okazało się, że kaznodzieja umarł i to jego duch pojawia się w mieście.</a:t>
            </a:r>
            <a:b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pl-PL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ogusia\Desktop\NORWICH\WP_20170608_00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5356" y="1463350"/>
            <a:ext cx="6247519" cy="3528395"/>
          </a:xfrm>
        </p:spPr>
      </p:pic>
      <p:sp>
        <p:nvSpPr>
          <p:cNvPr id="3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TRADYCYJNE FISH AND CHIPS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671" y="1916829"/>
            <a:ext cx="4322131" cy="25812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2063553" y="5301206"/>
            <a:ext cx="9073005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Brytyjskie danie składające się ze smażonej ryby (tradycyjnie dorsza lub łupacza) w cieście lub bułce tartej oraz frytek, Anglicy skrapiają całość octem.</a:t>
            </a:r>
            <a:br>
              <a:rPr lang="pl-PL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pl-PL" sz="2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Bogusia\Desktop\NORWICH\WP_20170609_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3004" y="2852937"/>
            <a:ext cx="5639808" cy="3185175"/>
          </a:xfrm>
        </p:spPr>
      </p:pic>
      <p:pic>
        <p:nvPicPr>
          <p:cNvPr id="3" name="Picture 10" descr="C:\Users\Bogusia\Desktop\NORWICH\WP_20170609_001.jpg"/>
          <p:cNvPicPr>
            <a:picLocks noGrp="1" noChangeAspect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3392" y="1556793"/>
            <a:ext cx="5181603" cy="2926390"/>
          </a:xfrm>
        </p:spPr>
      </p:pic>
      <p:sp>
        <p:nvSpPr>
          <p:cNvPr id="4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ZAKOŃCZENIE KURSU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767410" y="5016480"/>
            <a:ext cx="4752529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Tydzień nauki w Norwich Study  Center zakończył się wręczeniem certyfikatów.</a:t>
            </a:r>
            <a:b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pl-PL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WYCIECZKA DO CAMBRIDGE</a:t>
            </a:r>
          </a:p>
        </p:txBody>
      </p:sp>
      <p:pic>
        <p:nvPicPr>
          <p:cNvPr id="3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13">
            <a:off x="56336" y="1763822"/>
            <a:ext cx="5112556" cy="3834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zawartości 4"/>
          <p:cNvSpPr txBox="1">
            <a:spLocks noGrp="1"/>
          </p:cNvSpPr>
          <p:nvPr>
            <p:ph idx="1"/>
          </p:nvPr>
        </p:nvSpPr>
        <p:spPr>
          <a:xfrm>
            <a:off x="5159895" y="1412775"/>
            <a:ext cx="6264691" cy="5184574"/>
          </a:xfrm>
        </p:spPr>
        <p:txBody>
          <a:bodyPr/>
          <a:lstStyle/>
          <a:p>
            <a:pPr marL="109728" lvl="0" indent="0" algn="ctr">
              <a:buNone/>
            </a:pPr>
            <a:r>
              <a:rPr lang="pl-PL" sz="2200"/>
              <a:t>Ostatni dzień w Anglii spędziłyśmy zwiedzając  Cambridge. </a:t>
            </a:r>
          </a:p>
          <a:p>
            <a:pPr marL="109728" lvl="0" indent="0" algn="ctr">
              <a:buNone/>
            </a:pPr>
            <a:r>
              <a:rPr lang="pl-PL" sz="2200"/>
              <a:t>Cambridge jest siedzibą drugiego po Oxfordzie najstarszego uniwersytetu w Anglii, który został założony w 1209. </a:t>
            </a:r>
          </a:p>
          <a:p>
            <a:pPr marL="109728" lvl="0" indent="0" algn="ctr">
              <a:buNone/>
            </a:pPr>
            <a:r>
              <a:rPr lang="pl-PL" sz="2200"/>
              <a:t>Działające od 1584 Cambridge University Press jest najstarszym wydawnictwem na świecie.</a:t>
            </a:r>
          </a:p>
          <a:p>
            <a:pPr marL="109728" lvl="0" indent="0" algn="ctr">
              <a:buNone/>
            </a:pPr>
            <a:r>
              <a:rPr lang="pl-PL" sz="2200"/>
              <a:t>W latach 1990–1998 miasto było siedzibą Królewskiego Obserwatorium Astronomicznego.</a:t>
            </a:r>
          </a:p>
          <a:p>
            <a:pPr marL="109728" lvl="0" indent="0" algn="ctr">
              <a:buNone/>
            </a:pPr>
            <a:r>
              <a:rPr lang="pl-PL" sz="2200"/>
              <a:t>Miasto jest ważnym ośrodkiem przemysłowym, naukowym i turystycznym.</a:t>
            </a:r>
          </a:p>
          <a:p>
            <a:pPr marL="109728" lvl="0" indent="0">
              <a:buNone/>
            </a:pPr>
            <a:endParaRPr lang="pl-PL" sz="2400"/>
          </a:p>
          <a:p>
            <a:pPr lvl="0"/>
            <a:endParaRPr lang="pl-PL" sz="2000"/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ZWIEDZAMY CAMBRIDGE</a:t>
            </a:r>
          </a:p>
        </p:txBody>
      </p:sp>
      <p:pic>
        <p:nvPicPr>
          <p:cNvPr id="3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79" y="3134096"/>
            <a:ext cx="4965210" cy="372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8" y="1021549"/>
            <a:ext cx="5184574" cy="269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13">
            <a:off x="9109619" y="993285"/>
            <a:ext cx="3528367" cy="198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50377" y="2402320"/>
            <a:ext cx="3535363" cy="44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13">
            <a:off x="170636" y="4101412"/>
            <a:ext cx="3065663" cy="230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Grp="1" noChangeAspect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227347" y="116631"/>
            <a:ext cx="3132350" cy="4375102"/>
          </a:xfrm>
        </p:spPr>
      </p:pic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13">
            <a:off x="34372" y="1641768"/>
            <a:ext cx="5039112" cy="3861053"/>
          </a:xfrm>
        </p:spPr>
      </p:pic>
      <p:sp>
        <p:nvSpPr>
          <p:cNvPr id="3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ZABYTKI CAMBRIDGE</a:t>
            </a:r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7496150" y="1812844"/>
            <a:ext cx="4905737" cy="35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50" y="1196748"/>
            <a:ext cx="3024332" cy="5355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7" y="332658"/>
            <a:ext cx="3168350" cy="5128412"/>
          </a:xfrm>
        </p:spPr>
      </p:pic>
      <p:sp>
        <p:nvSpPr>
          <p:cNvPr id="3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POWRÓT DO POLSKI</a:t>
            </a:r>
          </a:p>
        </p:txBody>
      </p:sp>
      <p:sp>
        <p:nvSpPr>
          <p:cNvPr id="4" name="pole tekstowe 6"/>
          <p:cNvSpPr txBox="1"/>
          <p:nvPr/>
        </p:nvSpPr>
        <p:spPr>
          <a:xfrm>
            <a:off x="4875315" y="1428621"/>
            <a:ext cx="2376260" cy="4680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4"/>
          <p:cNvPicPr>
            <a:picLocks noGrp="1" noChangeAspect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83832" y="1452314"/>
            <a:ext cx="3168350" cy="510332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7876129" y="1504819"/>
            <a:ext cx="5166460" cy="29661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8681395" y="6126836"/>
            <a:ext cx="2952332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See you again   </a:t>
            </a:r>
            <a:r>
              <a:rPr lang="pl-PL" sz="2000" b="0" i="0" u="none" strike="noStrike" kern="1200" cap="none" spc="0" baseline="0">
                <a:solidFill>
                  <a:srgbClr val="000000"/>
                </a:solidFill>
                <a:uFillTx/>
              </a:rPr>
              <a:t></a:t>
            </a:r>
            <a:endParaRPr lang="pl-PL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479374" y="5301206"/>
            <a:ext cx="11521275" cy="1368152"/>
          </a:xfrm>
        </p:spPr>
        <p:txBody>
          <a:bodyPr/>
          <a:lstStyle/>
          <a:p>
            <a:pPr lvl="0" algn="just"/>
            <a:r>
              <a:rPr lang="pl-PL" sz="1600"/>
              <a:t>Norwich to malutkie, ale bardzo stare miasto z tradycjami, świetnym uniwersytetem, prześlicznymi widokami. To jedno z lepiej zachowanych średniowiecznych miast Wielkiej Brytanii, które posiada w centrum ponad 1500 historycznych budynków, położone jest w samym sercu żyznej rolniczej prowincji we wschodniej Anglii w hrabstwie Norfolk. W tym tętniącym życiem mieście znajduje się wiele teatrów, kin, wystaw, muzeów, pubów, eleganckich kawiarni i restauracji. Dodatkowo, często odbywają się tutaj liczne festiwale sztuki. </a:t>
            </a:r>
          </a:p>
          <a:p>
            <a:pPr lvl="0"/>
            <a:endParaRPr lang="pl-PL"/>
          </a:p>
        </p:txBody>
      </p:sp>
      <p:pic>
        <p:nvPicPr>
          <p:cNvPr id="3" name="Symbol zastępczy zawartości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655" b="21655"/>
          <a:stretch>
            <a:fillRect/>
          </a:stretch>
        </p:blipFill>
        <p:spPr>
          <a:ln w="9528">
            <a:solidFill>
              <a:srgbClr val="000000"/>
            </a:solidFill>
            <a:prstDash val="solid"/>
          </a:ln>
        </p:spPr>
      </p:pic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263356" y="4653134"/>
            <a:ext cx="10767242" cy="562676"/>
          </a:xfrm>
        </p:spPr>
        <p:txBody>
          <a:bodyPr anchorCtr="1"/>
          <a:lstStyle/>
          <a:p>
            <a:pPr lvl="0" algn="ctr"/>
            <a:r>
              <a:rPr lang="pl-PL"/>
              <a:t>NORWICH MIASTO Z TRADYCJAMI</a:t>
            </a: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13">
            <a:off x="-161822" y="2269998"/>
            <a:ext cx="4522668" cy="3672404"/>
          </a:xfrm>
        </p:spPr>
      </p:pic>
      <p:sp>
        <p:nvSpPr>
          <p:cNvPr id="3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NCS NORWICH STUDY CENTER </a:t>
            </a:r>
            <a:br>
              <a:rPr lang="pl-PL"/>
            </a:br>
            <a:r>
              <a:rPr lang="pl-PL" sz="2800"/>
              <a:t>FLYING CLASSROOMS   -   NASZA SZKOŁA</a:t>
            </a:r>
            <a:endParaRPr lang="pl-PL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7905929" y="2411163"/>
            <a:ext cx="4530440" cy="33978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6"/>
          <p:cNvSpPr txBox="1"/>
          <p:nvPr/>
        </p:nvSpPr>
        <p:spPr>
          <a:xfrm>
            <a:off x="479374" y="1628802"/>
            <a:ext cx="3240359" cy="38884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pole tekstowe 7"/>
          <p:cNvSpPr txBox="1"/>
          <p:nvPr/>
        </p:nvSpPr>
        <p:spPr>
          <a:xfrm>
            <a:off x="4367805" y="1533467"/>
            <a:ext cx="3672404" cy="532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NCS założona w 2000 roku, jest angielską szkołą językową akredytowaną przez British Council w zakresie nauczania języka angielskiego. Znajduje się w samym sercu zabytkowego i malowniczego miasta Norwich. Szkoła szczyci się od lat wysoką jakością nauczania języka angielskiego, wszyscy uczniowie otrzymują indywidualną opiekę od momentu przybycia do szkoły, klasy są niewielkie - liczą  średnio od 6 do 10 studentów. Zajęcia odbywają się od poniedziałku do piątku w godzinach 8.45 - 17.30 </a:t>
            </a:r>
            <a:br>
              <a:rPr lang="pl-PL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pl-PL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88083" y="1268757"/>
            <a:ext cx="4248476" cy="3185595"/>
          </a:xfrm>
        </p:spPr>
      </p:pic>
      <p:pic>
        <p:nvPicPr>
          <p:cNvPr id="3" name="Picture 2" descr="C:\Users\Bogusia\Desktop\NORWICH\WP_20170609_003.jpg"/>
          <p:cNvPicPr>
            <a:picLocks noGrp="1" noChangeAspect="1"/>
          </p:cNvPicPr>
          <p:nvPr>
            <p:ph idx="2"/>
          </p:nvPr>
        </p:nvPicPr>
        <p:blipFill>
          <a:blip r:embed="rId4"/>
          <a:stretch>
            <a:fillRect/>
          </a:stretch>
        </p:blipFill>
        <p:spPr>
          <a:xfrm>
            <a:off x="335356" y="1196748"/>
            <a:ext cx="5865016" cy="3312368"/>
          </a:xfrm>
        </p:spPr>
      </p:pic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676198" y="11265"/>
            <a:ext cx="10972800" cy="1143000"/>
          </a:xfrm>
        </p:spPr>
        <p:txBody>
          <a:bodyPr anchorCtr="1"/>
          <a:lstStyle/>
          <a:p>
            <a:pPr lvl="0" algn="ctr"/>
            <a:r>
              <a:rPr lang="pl-PL"/>
              <a:t>NASZE GRUPY</a:t>
            </a:r>
          </a:p>
        </p:txBody>
      </p:sp>
      <p:sp>
        <p:nvSpPr>
          <p:cNvPr id="5" name="pole tekstowe 5"/>
          <p:cNvSpPr txBox="1"/>
          <p:nvPr/>
        </p:nvSpPr>
        <p:spPr>
          <a:xfrm>
            <a:off x="1351858" y="5165573"/>
            <a:ext cx="10297140" cy="1200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 szkole uczą się dorośli z różnych stron świata. W naszych grupach były osoby z Japonii, Niemiec, Brazylii, Chin, Tajlandii, Rosji, Arabii Saudyjskiej.</a:t>
            </a:r>
            <a:b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pl-PL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NASZE ZAJĘCIA</a:t>
            </a:r>
          </a:p>
        </p:txBody>
      </p:sp>
      <p:pic>
        <p:nvPicPr>
          <p:cNvPr id="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87297" y="1196748"/>
            <a:ext cx="6023481" cy="3395587"/>
          </a:xfrm>
        </p:spPr>
      </p:pic>
      <p:pic>
        <p:nvPicPr>
          <p:cNvPr id="4" name="Picture 3"/>
          <p:cNvPicPr>
            <a:picLocks noGrp="1" noChangeAspect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40011" y="1340766"/>
            <a:ext cx="5768007" cy="3251569"/>
          </a:xfrm>
        </p:spPr>
      </p:pic>
      <p:sp>
        <p:nvSpPr>
          <p:cNvPr id="5" name="pole tekstowe 4"/>
          <p:cNvSpPr txBox="1"/>
          <p:nvPr/>
        </p:nvSpPr>
        <p:spPr>
          <a:xfrm>
            <a:off x="1172992" y="4899995"/>
            <a:ext cx="9243486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Codziennie od 8:45 do 17:30 ( z godzinną przerwą na lunch)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ciężko pracowałyśmy na zajęciach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– ćwicząc mówienie, czytanie, słuchanie oraz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gramatykę języka angielskiego</a:t>
            </a: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 txBox="1">
            <a:spLocks noGrp="1"/>
          </p:cNvSpPr>
          <p:nvPr>
            <p:ph idx="1"/>
          </p:nvPr>
        </p:nvSpPr>
        <p:spPr>
          <a:xfrm>
            <a:off x="551383" y="1268757"/>
            <a:ext cx="11089230" cy="4525959"/>
          </a:xfrm>
        </p:spPr>
        <p:txBody>
          <a:bodyPr/>
          <a:lstStyle/>
          <a:p>
            <a:pPr marL="109728" lvl="0" indent="0" algn="just">
              <a:buNone/>
            </a:pPr>
            <a:r>
              <a:rPr lang="pl-PL" sz="2200"/>
              <a:t>W mieście ufortyfikowanym przez Sasów w IX w. do dziś zachował się nieregularny układ ulic. Najstarsze części miasta znajdują się przy Elm Hill, jednej z najpiękniejszych średniowiecznych ulic w Anglii oraz Tombland – starym saskim targu przy katedrze. Zachowały się tutaj średniowieczne budynki, otoczone dzisiaj małymi sklepikami. W XI wieku Norwich było drugim największym miastem w Anglii po Londynie. Właśnie tutaj obejrzeć można najwspanialsze okazy architektury średniowiecza, w tym takie zabytki Norwich jak katedrę, zamek oraz gęstą sieć kameralnych uliczek. Źródła historyczne podają, że początki Norwich sięgają czasów między piątym a siódmym stuleciem, gdy na tych terenach zaczęli osiedlać się Anglosasi. Są dwie teorie dotyczące jego dokładnego powstania. Pierwsza mówi, że miasto zaistniało z połączenia trzech mniejszych osad położonych nad rzeką Wensum. Zwolennicy drugiej są zdania, że Norwich powstało nie w V, a w VII wieku, jako nowa osada, gdyż wspomniane wyżej trzy zostały opuszczone.</a:t>
            </a:r>
          </a:p>
          <a:p>
            <a:pPr lvl="0" algn="just"/>
            <a:endParaRPr lang="pl-PL" sz="2200"/>
          </a:p>
          <a:p>
            <a:pPr lvl="0"/>
            <a:endParaRPr lang="pl-PL"/>
          </a:p>
        </p:txBody>
      </p:sp>
      <p:sp>
        <p:nvSpPr>
          <p:cNvPr id="3" name="Tytuł 2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ZABYTKI I HISTORIA NORWICH</a:t>
            </a: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13">
            <a:off x="-455765" y="2348682"/>
            <a:ext cx="4875955" cy="3656969"/>
          </a:xfrm>
        </p:spPr>
      </p:pic>
      <p:sp>
        <p:nvSpPr>
          <p:cNvPr id="3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ZABYTKI I HISTORIA NORWICH</a:t>
            </a:r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7199244" y="2371058"/>
            <a:ext cx="4786326" cy="352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3383041" y="2395417"/>
            <a:ext cx="4875964" cy="3563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7850" y="1700811"/>
            <a:ext cx="6791815" cy="4525959"/>
          </a:xfrm>
        </p:spPr>
      </p:pic>
      <p:sp>
        <p:nvSpPr>
          <p:cNvPr id="3" name="Tytuł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NORWICH CASTLE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23392" y="1340766"/>
            <a:ext cx="3240359" cy="48936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Norwich Castle Museum to zamek obronny. Miejsce to zostało wzmocnione i było używane przez lata jako twierdza wojskowa lub po prostu jako zamek obronny. 900 lat temu</a:t>
            </a:r>
            <a:r>
              <a:rPr lang="pl-PL" sz="24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zamek ten służył Normanom jako pałac królewski. Dziś to muzeum i galeria sztuki.</a:t>
            </a:r>
            <a:br>
              <a: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pl-PL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endParaRPr lang="pl-PL" sz="2400"/>
          </a:p>
          <a:p>
            <a:pPr marL="109728" lvl="0" indent="0" algn="just">
              <a:buNone/>
            </a:pPr>
            <a:r>
              <a:rPr lang="pl-PL" sz="2400"/>
              <a:t>Budowa katedry została rozpoczęta w 1096 roku, a ukończona w 1145 roku razem z wieżą w stylu normańskim zwieńczoną drewnianą iglicą pokrytą ołowiem. Zbudowana została z kamienia i zaprawy murarskiej oraz pokryta wapieniem Pierre de Caen. Dach złożony jest z ołowianych dachówek. Świątynia składa się z nawy oraz naw bocznych, chóru muzycznego, północnego transeptu z kaplicą, południowego transeptu z zakrystią, prezbiterium z przejściem i ambitem, południowej, południowo-wschodniej i północno-wschodniej kaplicy, wschodniej kaplicy. Od południa znajdują się krużganki. </a:t>
            </a:r>
          </a:p>
          <a:p>
            <a:pPr lvl="0"/>
            <a:endParaRPr lang="pl-PL"/>
          </a:p>
        </p:txBody>
      </p:sp>
      <p:sp>
        <p:nvSpPr>
          <p:cNvPr id="3" name="Tytuł 2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l-PL"/>
              <a:t>NORWICH CATEDRAL</a:t>
            </a: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l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336</TotalTime>
  <Words>776</Words>
  <Application>Microsoft Office PowerPoint</Application>
  <PresentationFormat>Pokaz na ekranie (4:3)</PresentationFormat>
  <Paragraphs>47</Paragraphs>
  <Slides>19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Hol</vt:lpstr>
      <vt:lpstr>NORWICH</vt:lpstr>
      <vt:lpstr>NORWICH MIASTO Z TRADYCJAMI</vt:lpstr>
      <vt:lpstr>NCS NORWICH STUDY CENTER  FLYING CLASSROOMS   -   NASZA SZKOŁA</vt:lpstr>
      <vt:lpstr>NASZE GRUPY</vt:lpstr>
      <vt:lpstr>NASZE ZAJĘCIA</vt:lpstr>
      <vt:lpstr>ZABYTKI I HISTORIA NORWICH</vt:lpstr>
      <vt:lpstr>ZABYTKI I HISTORIA NORWICH</vt:lpstr>
      <vt:lpstr>NORWICH CASTLE</vt:lpstr>
      <vt:lpstr>NORWICH CATEDRAL</vt:lpstr>
      <vt:lpstr>NORWICH CATEDRAL</vt:lpstr>
      <vt:lpstr>NAJSTARSZE MIEJSCA W NORWICH</vt:lpstr>
      <vt:lpstr>DUCHY NORWICH</vt:lpstr>
      <vt:lpstr>DUCHY NORWICH</vt:lpstr>
      <vt:lpstr>TRADYCYJNE FISH AND CHIPS</vt:lpstr>
      <vt:lpstr>ZAKOŃCZENIE KURSU</vt:lpstr>
      <vt:lpstr>WYCIECZKA DO CAMBRIDGE</vt:lpstr>
      <vt:lpstr>ZWIEDZAMY CAMBRIDGE</vt:lpstr>
      <vt:lpstr>ZABYTKI CAMBRIDGE</vt:lpstr>
      <vt:lpstr>POWRÓT DO POLSKI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NORWICH</dc:title>
  <dc:creator>Bogna Jastrzębska</dc:creator>
  <cp:lastModifiedBy>karolina</cp:lastModifiedBy>
  <cp:revision>18</cp:revision>
  <dcterms:created xsi:type="dcterms:W3CDTF">2017-10-02T15:27:01Z</dcterms:created>
  <dcterms:modified xsi:type="dcterms:W3CDTF">2017-10-10T20:47:42Z</dcterms:modified>
</cp:coreProperties>
</file>