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layfair Display"/>
      <p:regular r:id="rId20"/>
      <p:bold r:id="rId21"/>
      <p:italic r:id="rId22"/>
      <p:boldItalic r:id="rId23"/>
    </p:embeddedFont>
    <p:embeddedFont>
      <p:font typeface="Montserrat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regular.fntdata"/><Relationship Id="rId22" Type="http://schemas.openxmlformats.org/officeDocument/2006/relationships/font" Target="fonts/PlayfairDisplay-italic.fntdata"/><Relationship Id="rId21" Type="http://schemas.openxmlformats.org/officeDocument/2006/relationships/font" Target="fonts/PlayfairDisplay-bold.fntdata"/><Relationship Id="rId24" Type="http://schemas.openxmlformats.org/officeDocument/2006/relationships/font" Target="fonts/Montserrat-regular.fntdata"/><Relationship Id="rId23" Type="http://schemas.openxmlformats.org/officeDocument/2006/relationships/font" Target="fonts/PlayfairDisplay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Oswald-regular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1.jpg"/><Relationship Id="rId5" Type="http://schemas.openxmlformats.org/officeDocument/2006/relationships/image" Target="../media/image2.jpg"/><Relationship Id="rId6" Type="http://schemas.openxmlformats.org/officeDocument/2006/relationships/image" Target="../media/image4.jpg"/><Relationship Id="rId7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Relationship Id="rId4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1.jpg"/><Relationship Id="rId5" Type="http://schemas.openxmlformats.org/officeDocument/2006/relationships/image" Target="../media/image2.jpg"/><Relationship Id="rId6" Type="http://schemas.openxmlformats.org/officeDocument/2006/relationships/image" Target="../media/image26.jpg"/><Relationship Id="rId7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32.jpg"/><Relationship Id="rId5" Type="http://schemas.openxmlformats.org/officeDocument/2006/relationships/image" Target="../media/image37.jpg"/><Relationship Id="rId6" Type="http://schemas.openxmlformats.org/officeDocument/2006/relationships/image" Target="../media/image3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32.jpg"/><Relationship Id="rId5" Type="http://schemas.openxmlformats.org/officeDocument/2006/relationships/image" Target="../media/image37.jpg"/><Relationship Id="rId6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36.jpg"/><Relationship Id="rId5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g"/><Relationship Id="rId4" Type="http://schemas.openxmlformats.org/officeDocument/2006/relationships/image" Target="../media/image25.jpg"/><Relationship Id="rId5" Type="http://schemas.openxmlformats.org/officeDocument/2006/relationships/image" Target="../media/image12.jpg"/><Relationship Id="rId6" Type="http://schemas.openxmlformats.org/officeDocument/2006/relationships/image" Target="../media/image16.jpg"/><Relationship Id="rId7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cWFFGk2E_Pw" TargetMode="External"/><Relationship Id="rId4" Type="http://schemas.openxmlformats.org/officeDocument/2006/relationships/image" Target="../media/image7.jpg"/><Relationship Id="rId5" Type="http://schemas.openxmlformats.org/officeDocument/2006/relationships/hyperlink" Target="http://www.youtube.com/watch?v=FjtG9biHI2E" TargetMode="External"/><Relationship Id="rId6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hyperlink" Target="http://drive.google.com/file/d/1Il4wJzClivgJq5BdgHdSDE2NowTghYK1/view" TargetMode="External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20.jpg"/><Relationship Id="rId5" Type="http://schemas.openxmlformats.org/officeDocument/2006/relationships/image" Target="../media/image18.jpg"/><Relationship Id="rId6" Type="http://schemas.openxmlformats.org/officeDocument/2006/relationships/image" Target="../media/image10.jpg"/><Relationship Id="rId7" Type="http://schemas.openxmlformats.org/officeDocument/2006/relationships/image" Target="../media/image19.jpg"/><Relationship Id="rId8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4294967295" type="title"/>
          </p:nvPr>
        </p:nvSpPr>
        <p:spPr>
          <a:xfrm>
            <a:off x="5836250" y="335175"/>
            <a:ext cx="3204000" cy="223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Razem raźniej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Shape 59"/>
          <p:cNvSpPr txBox="1"/>
          <p:nvPr>
            <p:ph idx="4294967295" type="subTitle"/>
          </p:nvPr>
        </p:nvSpPr>
        <p:spPr>
          <a:xfrm>
            <a:off x="5836250" y="4224225"/>
            <a:ext cx="3204000" cy="7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Agnieszka Kustra i Marzanna Kudrzyn-Kowalska</a:t>
            </a:r>
            <a:endParaRPr/>
          </a:p>
        </p:txBody>
      </p:sp>
      <p:pic>
        <p:nvPicPr>
          <p:cNvPr descr="Looking down on waves breaking against rock formation" id="60" name="Shape 60"/>
          <p:cNvPicPr preferRelativeResize="0"/>
          <p:nvPr/>
        </p:nvPicPr>
        <p:blipFill rotWithShape="1">
          <a:blip r:embed="rId3">
            <a:alphaModFix/>
          </a:blip>
          <a:srcRect b="0" l="43436" r="9328" t="2742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s wearing loose-fitting black pants and low-top athletic shoes standing on rugged terrain" id="61" name="Shape 61"/>
          <p:cNvPicPr preferRelativeResize="0"/>
          <p:nvPr/>
        </p:nvPicPr>
        <p:blipFill rotWithShape="1">
          <a:blip r:embed="rId4">
            <a:alphaModFix/>
          </a:blip>
          <a:srcRect b="1390" l="47051" r="17029" t="0"/>
          <a:stretch/>
        </p:blipFill>
        <p:spPr>
          <a:xfrm>
            <a:off x="1939424" y="70650"/>
            <a:ext cx="1822202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Gate Bridge in fog" id="62" name="Shape 62"/>
          <p:cNvPicPr preferRelativeResize="0"/>
          <p:nvPr/>
        </p:nvPicPr>
        <p:blipFill rotWithShape="1">
          <a:blip r:embed="rId5">
            <a:alphaModFix/>
          </a:blip>
          <a:srcRect b="0" l="10919" r="34234" t="0"/>
          <a:stretch/>
        </p:blipFill>
        <p:spPr>
          <a:xfrm>
            <a:off x="3802650" y="70650"/>
            <a:ext cx="1822200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6123225" y="2732875"/>
            <a:ext cx="24234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Fotorelacja z działań podjętych w ramach programu w Szkole Podstawowej im. J. Kochanowskiego w Czarnym Lesie</a:t>
            </a:r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6650"/>
            <a:ext cx="33042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9150" y="-6650"/>
            <a:ext cx="28971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up through forest of skinny-trunked trees with lush green leafy tops" id="134" name="Shape 134"/>
          <p:cNvPicPr preferRelativeResize="0"/>
          <p:nvPr/>
        </p:nvPicPr>
        <p:blipFill rotWithShape="1">
          <a:blip r:embed="rId3">
            <a:alphaModFix/>
          </a:blip>
          <a:srcRect b="0" l="20354" r="20442" t="0"/>
          <a:stretch/>
        </p:blipFill>
        <p:spPr>
          <a:xfrm>
            <a:off x="4613700" y="70650"/>
            <a:ext cx="4442402" cy="500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400" y="5550"/>
            <a:ext cx="46326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008125" y="504075"/>
            <a:ext cx="3271500" cy="3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Wiersze o szkole tworzyli nawet uczniowie najmłodszych klas.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down on waves breaking against rock formation" id="141" name="Shape 141"/>
          <p:cNvPicPr preferRelativeResize="0"/>
          <p:nvPr/>
        </p:nvPicPr>
        <p:blipFill rotWithShape="1">
          <a:blip r:embed="rId3">
            <a:alphaModFix/>
          </a:blip>
          <a:srcRect b="0" l="0" r="23283" t="2742"/>
          <a:stretch/>
        </p:blipFill>
        <p:spPr>
          <a:xfrm>
            <a:off x="82050" y="70650"/>
            <a:ext cx="29594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s wearing loose-fitting black pants and low-top athletic shoes standing on rugged terrain" id="142" name="Shape 142"/>
          <p:cNvPicPr preferRelativeResize="0"/>
          <p:nvPr/>
        </p:nvPicPr>
        <p:blipFill rotWithShape="1">
          <a:blip r:embed="rId4">
            <a:alphaModFix/>
          </a:blip>
          <a:srcRect b="2742" l="21232" r="21226" t="0"/>
          <a:stretch/>
        </p:blipFill>
        <p:spPr>
          <a:xfrm>
            <a:off x="3092251" y="70650"/>
            <a:ext cx="2959503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Gate Bridge in fog" id="143" name="Shape 143"/>
          <p:cNvPicPr preferRelativeResize="0"/>
          <p:nvPr/>
        </p:nvPicPr>
        <p:blipFill rotWithShape="1">
          <a:blip r:embed="rId5">
            <a:alphaModFix/>
          </a:blip>
          <a:srcRect b="0" l="10921" r="0" t="0"/>
          <a:stretch/>
        </p:blipFill>
        <p:spPr>
          <a:xfrm>
            <a:off x="6102449" y="70650"/>
            <a:ext cx="29594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50" y="0"/>
            <a:ext cx="4309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0750" y="0"/>
            <a:ext cx="47675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downs towards foggy Golden Gate Bridge from cliff" id="150" name="Shape 150"/>
          <p:cNvPicPr preferRelativeResize="0"/>
          <p:nvPr/>
        </p:nvPicPr>
        <p:blipFill rotWithShape="1">
          <a:blip r:embed="rId3">
            <a:alphaModFix/>
          </a:blip>
          <a:srcRect b="0" l="35438" r="9015" t="0"/>
          <a:stretch/>
        </p:blipFill>
        <p:spPr>
          <a:xfrm>
            <a:off x="76200" y="76200"/>
            <a:ext cx="5969697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>
            <p:ph idx="4294967295" type="body"/>
          </p:nvPr>
        </p:nvSpPr>
        <p:spPr>
          <a:xfrm>
            <a:off x="76200" y="76200"/>
            <a:ext cx="2845200" cy="50022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Zwieńczeniem naszych działań był dzień tolerancji i Unii Europejskiej, który obchodziliśmy pod hasłem “Celebrate diversity” czyli “Świętuj różnorodność”. Klasa VI przygotowała scenkę, poprzez którą chciała pokazać, że tolerancja jest niezbędna dla pokojowego współistnienia różnych kultur.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descr="Closeup of branch with some small yellow leaves" id="152" name="Shape 152"/>
          <p:cNvPicPr preferRelativeResize="0"/>
          <p:nvPr/>
        </p:nvPicPr>
        <p:blipFill rotWithShape="1">
          <a:blip r:embed="rId4">
            <a:alphaModFix/>
          </a:blip>
          <a:srcRect b="0" l="0" r="20121" t="0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empty coffee mugs and tea cups on a table at a cafe" id="153" name="Shape 153"/>
          <p:cNvPicPr preferRelativeResize="0"/>
          <p:nvPr/>
        </p:nvPicPr>
        <p:blipFill rotWithShape="1">
          <a:blip r:embed="rId5">
            <a:alphaModFix/>
          </a:blip>
          <a:srcRect b="0" l="20172" r="0" t="0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1400" y="0"/>
            <a:ext cx="6134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downs towards foggy Golden Gate Bridge from cliff" id="159" name="Shape 159"/>
          <p:cNvPicPr preferRelativeResize="0"/>
          <p:nvPr/>
        </p:nvPicPr>
        <p:blipFill rotWithShape="1">
          <a:blip r:embed="rId3">
            <a:alphaModFix/>
          </a:blip>
          <a:srcRect b="0" l="35438" r="9015" t="0"/>
          <a:stretch/>
        </p:blipFill>
        <p:spPr>
          <a:xfrm>
            <a:off x="76200" y="76200"/>
            <a:ext cx="5969697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>
            <p:ph idx="4294967295" type="body"/>
          </p:nvPr>
        </p:nvSpPr>
        <p:spPr>
          <a:xfrm>
            <a:off x="76200" y="76200"/>
            <a:ext cx="3565500" cy="50022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Nasza scenka opowiadała o niebieskiej wiosce, w której pojawili się “Żółci”. “Żółci” lubili wszystkie kolory tęczy. Natomiast “Niebiescy” chcieli aby domy w wiosce miały wyłącznie niebieski kolor. Niestety,  agresja i brak otwartości ze strony “Niebieskich” doprowadziły do konfliktu. Uczniowie klasy VI samodzielnie wykonali scenografię a przedstawienie  przyszła cała szkoła.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descr="Closeup of branch with some small yellow leaves" id="161" name="Shape 161"/>
          <p:cNvPicPr preferRelativeResize="0"/>
          <p:nvPr/>
        </p:nvPicPr>
        <p:blipFill rotWithShape="1">
          <a:blip r:embed="rId4">
            <a:alphaModFix/>
          </a:blip>
          <a:srcRect b="0" l="0" r="20121" t="0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empty coffee mugs and tea cups on a table at a cafe" id="162" name="Shape 162"/>
          <p:cNvPicPr preferRelativeResize="0"/>
          <p:nvPr/>
        </p:nvPicPr>
        <p:blipFill rotWithShape="1">
          <a:blip r:embed="rId5">
            <a:alphaModFix/>
          </a:blip>
          <a:srcRect b="0" l="20172" r="0" t="0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1700" y="0"/>
            <a:ext cx="5414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5904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600" y="152400"/>
            <a:ext cx="4095002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050" y="2571750"/>
            <a:ext cx="3971548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1520825" y="1577800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803150" y="1236025"/>
            <a:ext cx="7341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W Szkole Podstawowej w Czarnym Lesie rokrocznie  podejmujemy działania promujące przyjaźń, koleżeństwo i tolerancję. Naszym celem jest przeciwdziałanie wykluczeniu </a:t>
            </a:r>
            <a:br>
              <a:rPr b="1" lang="en" sz="2400"/>
            </a:br>
            <a:r>
              <a:rPr b="1" lang="en" sz="2400"/>
              <a:t>i przemocy. W trakcie roku szkolnego podejmujemy wiele działań integrujących zespoły klasowe. Staramy się przy każdej okazji </a:t>
            </a:r>
            <a:r>
              <a:rPr b="1" lang="en" sz="2400"/>
              <a:t>podkreślać</a:t>
            </a:r>
            <a:r>
              <a:rPr b="1" lang="en" sz="2400"/>
              <a:t> wagę przyjaźni w życiu człowieka.</a:t>
            </a:r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idx="4294967295" type="body"/>
          </p:nvPr>
        </p:nvSpPr>
        <p:spPr>
          <a:xfrm>
            <a:off x="4594800" y="70650"/>
            <a:ext cx="44424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W tym roku szkolnym dużo rozmawialiśmy o wartościach w naszym życiu. Rozmawialiśmy przede wszystkim o tym jak ważny jest szacunek, tolerancja i przyjaźń.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descr="Jagged-edged wooden walkway towards water" id="77" name="Shape 77"/>
          <p:cNvPicPr preferRelativeResize="0"/>
          <p:nvPr/>
        </p:nvPicPr>
        <p:blipFill rotWithShape="1">
          <a:blip r:embed="rId3">
            <a:alphaModFix/>
          </a:blip>
          <a:srcRect b="0" l="14393" r="28241" t="2742"/>
          <a:stretch/>
        </p:blipFill>
        <p:spPr>
          <a:xfrm>
            <a:off x="0" y="70650"/>
            <a:ext cx="3793551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gger on paved mountain highway running towards sunset" id="78" name="Shape 78"/>
          <p:cNvPicPr preferRelativeResize="0"/>
          <p:nvPr/>
        </p:nvPicPr>
        <p:blipFill rotWithShape="1">
          <a:blip r:embed="rId4">
            <a:alphaModFix/>
          </a:blip>
          <a:srcRect b="7695" l="3270" r="3280" t="14724"/>
          <a:stretch/>
        </p:blipFill>
        <p:spPr>
          <a:xfrm>
            <a:off x="4594800" y="2609250"/>
            <a:ext cx="4442396" cy="24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228938" y="1228437"/>
            <a:ext cx="3258125" cy="45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228938" y="1228437"/>
            <a:ext cx="3258125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90250" y="467075"/>
            <a:ext cx="5618700" cy="12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Podczas godzin z wychowawcą uczyliśmy się współpracy przygotowując plakaty promujące szacunek do ludzi i otaczającego nas świata, którymi następnie udekorowaliśmy szkołę.</a:t>
            </a:r>
            <a:endParaRPr sz="1800"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86161" y="1338512"/>
            <a:ext cx="2730252" cy="39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989699" y="1236027"/>
            <a:ext cx="2819524" cy="4186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0999" y="227852"/>
            <a:ext cx="4237824" cy="437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741937" y="492712"/>
            <a:ext cx="4272000" cy="387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70625" y="526350"/>
            <a:ext cx="3935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Klasa VI i VII nagrała filmy o przyjaźni, koleżeństwie i odwadze, którą nierzadko trzeba się wykazać w obronie kolegi.</a:t>
            </a:r>
            <a:endParaRPr sz="2400"/>
          </a:p>
        </p:txBody>
      </p:sp>
      <p:pic>
        <p:nvPicPr>
          <p:cNvPr id="101" name="Shape 101" title="Odwag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400" y="152400"/>
            <a:ext cx="3284200" cy="20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title="Wszyscy na jedną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7400" y="2278400"/>
            <a:ext cx="3284200" cy="26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Wiele dowiedzieliśmy się o przyjaźni </a:t>
            </a:r>
            <a:endParaRPr/>
          </a:p>
        </p:txBody>
      </p:sp>
      <p:sp>
        <p:nvSpPr>
          <p:cNvPr id="108" name="Shape 108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Oto wypowiedzi uczniów klasy VII.</a:t>
            </a:r>
            <a:endParaRPr/>
          </a:p>
        </p:txBody>
      </p:sp>
      <p:pic>
        <p:nvPicPr>
          <p:cNvPr descr="Sepia-toned image of lifeguard stand on beach in front of calm body of water" id="109" name="Shape 109"/>
          <p:cNvPicPr preferRelativeResize="0"/>
          <p:nvPr/>
        </p:nvPicPr>
        <p:blipFill rotWithShape="1">
          <a:blip r:embed="rId3">
            <a:alphaModFix/>
          </a:blip>
          <a:srcRect b="12850" l="19639" r="32966" t="7181"/>
          <a:stretch/>
        </p:blipFill>
        <p:spPr>
          <a:xfrm>
            <a:off x="4571100" y="0"/>
            <a:ext cx="4572899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title="FIlm na temat przyjaźni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0700" y="0"/>
            <a:ext cx="48328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00F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rfboard alone on beach at sunset" id="115" name="Shape 115"/>
          <p:cNvPicPr preferRelativeResize="0"/>
          <p:nvPr/>
        </p:nvPicPr>
        <p:blipFill rotWithShape="1">
          <a:blip r:embed="rId3">
            <a:alphaModFix/>
          </a:blip>
          <a:srcRect b="3532" l="0" r="0" t="21465"/>
          <a:stretch/>
        </p:blipFill>
        <p:spPr>
          <a:xfrm>
            <a:off x="-200" y="0"/>
            <a:ext cx="914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>
            <p:ph idx="4294967295" type="body"/>
          </p:nvPr>
        </p:nvSpPr>
        <p:spPr>
          <a:xfrm>
            <a:off x="3030350" y="586700"/>
            <a:ext cx="2705100" cy="3603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Klasa VI wzięła udział w projekcji filmu “Cudowny chłopak”. Główny bohater filmu, Auggie, od urodzenia ma zdeformowaną twarz. W nowej szkole chłopiec chce udowodnić rówieśnikom, że piękno to więcej niż wygląd. To film o poszukiwaniu przyjaźni i walce z odrzuceniem.</a:t>
            </a:r>
            <a:endParaRPr sz="1200"/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Seans zrobił na nas duże wrażenie.</a:t>
            </a:r>
            <a:endParaRPr sz="1200"/>
          </a:p>
        </p:txBody>
      </p:sp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725" y="644550"/>
            <a:ext cx="2486025" cy="38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2175" y="328725"/>
            <a:ext cx="2987624" cy="412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4294967295" type="title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Pierwszy dzień wiosny świętowaliśmy bardzo pracowicie. Przekonaliśmy się, że dzięki  koleżeńskiej współpracy możemy dokonać czegoś wspaniałego. Efektem jest medal w konkursie kulinarnym dla klasy VI. Wzajemna pomoc okazała się kluczem do zwycięstwa w zawodach sportowych. Wspólnie ułożyliśmy wiersze o przyjaźni w naszej szkole.</a:t>
            </a:r>
            <a:endParaRPr/>
          </a:p>
        </p:txBody>
      </p:sp>
      <p:pic>
        <p:nvPicPr>
          <p:cNvPr descr="Tops of palm trees against blue sky" id="124" name="Shape 124"/>
          <p:cNvPicPr preferRelativeResize="0"/>
          <p:nvPr/>
        </p:nvPicPr>
        <p:blipFill rotWithShape="1">
          <a:blip r:embed="rId3">
            <a:alphaModFix/>
          </a:blip>
          <a:srcRect b="0" l="7841" r="15359" t="6120"/>
          <a:stretch/>
        </p:blipFill>
        <p:spPr>
          <a:xfrm>
            <a:off x="83275" y="1365900"/>
            <a:ext cx="2959498" cy="2411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oking down on coastline from a cliff" id="125" name="Shape 125"/>
          <p:cNvPicPr preferRelativeResize="0"/>
          <p:nvPr/>
        </p:nvPicPr>
        <p:blipFill rotWithShape="1">
          <a:blip r:embed="rId4">
            <a:alphaModFix/>
          </a:blip>
          <a:srcRect b="8378" l="0" r="23283" t="44737"/>
          <a:stretch/>
        </p:blipFill>
        <p:spPr>
          <a:xfrm>
            <a:off x="3098025" y="1365900"/>
            <a:ext cx="2959473" cy="2411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 up of lower legs wearing gray skinny jeans and hiking boots on rugged terrain" id="126" name="Shape 126"/>
          <p:cNvPicPr preferRelativeResize="0"/>
          <p:nvPr/>
        </p:nvPicPr>
        <p:blipFill rotWithShape="1">
          <a:blip r:embed="rId5">
            <a:alphaModFix/>
          </a:blip>
          <a:srcRect b="31868" l="22046" r="25285" t="10907"/>
          <a:stretch/>
        </p:blipFill>
        <p:spPr>
          <a:xfrm>
            <a:off x="6112750" y="1365900"/>
            <a:ext cx="2959498" cy="241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525" y="1365900"/>
            <a:ext cx="3237975" cy="24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75" y="1365900"/>
            <a:ext cx="2736251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7800" y="1365900"/>
            <a:ext cx="3484452" cy="24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